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EDF7"/>
    <a:srgbClr val="FF6600"/>
    <a:srgbClr val="FFFF00"/>
    <a:srgbClr val="FFCC00"/>
    <a:srgbClr val="6D81A9"/>
    <a:srgbClr val="B63FD7"/>
    <a:srgbClr val="FF9999"/>
    <a:srgbClr val="CCCC00"/>
    <a:srgbClr val="FFCC66"/>
    <a:srgbClr val="FA6B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C92E87-06EA-4681-8EBD-DD4395224CF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0F14568A-50D5-4F7C-8691-BE5EC703380C}">
      <dgm:prSet phldrT="[Text]" custT="1"/>
      <dgm:spPr>
        <a:gradFill flip="none" rotWithShape="0">
          <a:gsLst>
            <a:gs pos="0">
              <a:srgbClr val="92D050">
                <a:shade val="30000"/>
                <a:satMod val="115000"/>
              </a:srgbClr>
            </a:gs>
            <a:gs pos="50000">
              <a:srgbClr val="92D050">
                <a:shade val="67500"/>
                <a:satMod val="115000"/>
              </a:srgbClr>
            </a:gs>
            <a:gs pos="100000">
              <a:srgbClr val="92D050">
                <a:shade val="100000"/>
                <a:satMod val="115000"/>
              </a:srgbClr>
            </a:gs>
          </a:gsLst>
          <a:lin ang="0" scaled="1"/>
          <a:tileRect/>
        </a:gradFill>
        <a:effectLst>
          <a:softEdge rad="31750"/>
        </a:effectLst>
      </dgm:spPr>
      <dgm:t>
        <a:bodyPr/>
        <a:lstStyle/>
        <a:p>
          <a:r>
            <a:rPr lang="de-DE" sz="2000" dirty="0">
              <a:latin typeface="Arial Rounded MT Bold" panose="020F0704030504030204" pitchFamily="34" charset="0"/>
            </a:rPr>
            <a:t>Kommunikative Kompetenzen </a:t>
          </a:r>
          <a:r>
            <a:rPr lang="de-DE" sz="1600" dirty="0">
              <a:latin typeface="Arial Rounded MT Bold" panose="020F0704030504030204" pitchFamily="34" charset="0"/>
            </a:rPr>
            <a:t>(</a:t>
          </a:r>
          <a:r>
            <a:rPr lang="de-DE" sz="1600" dirty="0" err="1">
              <a:latin typeface="Arial Rounded MT Bold" panose="020F0704030504030204" pitchFamily="34" charset="0"/>
            </a:rPr>
            <a:t>Literacy</a:t>
          </a:r>
          <a:r>
            <a:rPr lang="de-DE" sz="1600" dirty="0">
              <a:latin typeface="Arial Rounded MT Bold" panose="020F0704030504030204" pitchFamily="34" charset="0"/>
            </a:rPr>
            <a:t> Angebote, Vorlesen, Geschichtensäckchen, Erzählen, Singen)</a:t>
          </a:r>
        </a:p>
      </dgm:t>
    </dgm:pt>
    <dgm:pt modelId="{12FC1873-49EA-4361-81C9-63CC4403EA26}" type="parTrans" cxnId="{4677E7AA-DA5B-44E8-9046-B25D695886FE}">
      <dgm:prSet/>
      <dgm:spPr/>
      <dgm:t>
        <a:bodyPr/>
        <a:lstStyle/>
        <a:p>
          <a:endParaRPr lang="de-DE"/>
        </a:p>
      </dgm:t>
    </dgm:pt>
    <dgm:pt modelId="{E0FB3E86-EC98-41B9-9B44-5B8F4111ECB0}" type="sibTrans" cxnId="{4677E7AA-DA5B-44E8-9046-B25D695886FE}">
      <dgm:prSet/>
      <dgm:spPr/>
      <dgm:t>
        <a:bodyPr/>
        <a:lstStyle/>
        <a:p>
          <a:endParaRPr lang="de-DE"/>
        </a:p>
      </dgm:t>
    </dgm:pt>
    <dgm:pt modelId="{0A988B9B-C07F-4E0E-8BC2-AEB6193C11BE}">
      <dgm:prSet phldrT="[Text]" custT="1"/>
      <dgm:spPr>
        <a:gradFill flip="none" rotWithShape="0">
          <a:gsLst>
            <a:gs pos="0">
              <a:srgbClr val="FFC000">
                <a:shade val="30000"/>
                <a:satMod val="115000"/>
              </a:srgbClr>
            </a:gs>
            <a:gs pos="50000">
              <a:srgbClr val="FFC000">
                <a:shade val="67500"/>
                <a:satMod val="115000"/>
              </a:srgbClr>
            </a:gs>
            <a:gs pos="100000">
              <a:srgbClr val="FFC000">
                <a:shade val="100000"/>
                <a:satMod val="115000"/>
              </a:srgbClr>
            </a:gs>
          </a:gsLst>
          <a:lin ang="0" scaled="1"/>
          <a:tileRect/>
        </a:gradFill>
        <a:effectLst>
          <a:softEdge rad="31750"/>
        </a:effectLst>
      </dgm:spPr>
      <dgm:t>
        <a:bodyPr/>
        <a:lstStyle/>
        <a:p>
          <a:r>
            <a:rPr lang="de-DE" sz="2000" dirty="0">
              <a:latin typeface="Arial Rounded MT Bold" panose="020F0704030504030204" pitchFamily="34" charset="0"/>
            </a:rPr>
            <a:t>Körperwahrnehmung</a:t>
          </a:r>
          <a:r>
            <a:rPr lang="de-DE" sz="1900" dirty="0">
              <a:latin typeface="Arial Rounded MT Bold" panose="020F0704030504030204" pitchFamily="34" charset="0"/>
            </a:rPr>
            <a:t> </a:t>
          </a:r>
          <a:r>
            <a:rPr lang="de-DE" sz="1600" dirty="0">
              <a:latin typeface="Arial Rounded MT Bold" panose="020F0704030504030204" pitchFamily="34" charset="0"/>
            </a:rPr>
            <a:t>(</a:t>
          </a:r>
          <a:r>
            <a:rPr lang="de-DE" sz="1600" dirty="0" err="1">
              <a:latin typeface="Arial Rounded MT Bold" panose="020F0704030504030204" pitchFamily="34" charset="0"/>
            </a:rPr>
            <a:t>Snoezelenraum</a:t>
          </a:r>
          <a:r>
            <a:rPr lang="de-DE" sz="1600" dirty="0">
              <a:latin typeface="Arial Rounded MT Bold" panose="020F0704030504030204" pitchFamily="34" charset="0"/>
            </a:rPr>
            <a:t> mit Kirschkernbad, Körperpflege, Sauberkeitserziehung)</a:t>
          </a:r>
        </a:p>
      </dgm:t>
    </dgm:pt>
    <dgm:pt modelId="{770C4F39-9842-43EC-BBB9-95698194BE29}" type="parTrans" cxnId="{C38B3AC9-2BC2-4185-A735-69CFE93B0148}">
      <dgm:prSet/>
      <dgm:spPr/>
      <dgm:t>
        <a:bodyPr/>
        <a:lstStyle/>
        <a:p>
          <a:endParaRPr lang="de-DE"/>
        </a:p>
      </dgm:t>
    </dgm:pt>
    <dgm:pt modelId="{7516F5E1-6719-4214-BB3C-92E9B9C1B3CC}" type="sibTrans" cxnId="{C38B3AC9-2BC2-4185-A735-69CFE93B0148}">
      <dgm:prSet/>
      <dgm:spPr/>
      <dgm:t>
        <a:bodyPr/>
        <a:lstStyle/>
        <a:p>
          <a:endParaRPr lang="de-DE"/>
        </a:p>
      </dgm:t>
    </dgm:pt>
    <dgm:pt modelId="{6730D616-057D-4689-8442-21BD4AAA6568}">
      <dgm:prSet phldrT="[Text]" custT="1"/>
      <dgm:spPr>
        <a:gradFill flip="none" rotWithShape="0">
          <a:gsLst>
            <a:gs pos="0">
              <a:srgbClr val="FF6600">
                <a:shade val="30000"/>
                <a:satMod val="115000"/>
              </a:srgbClr>
            </a:gs>
            <a:gs pos="50000">
              <a:srgbClr val="FF6600">
                <a:shade val="67500"/>
                <a:satMod val="115000"/>
              </a:srgbClr>
            </a:gs>
            <a:gs pos="100000">
              <a:srgbClr val="FF6600">
                <a:shade val="100000"/>
                <a:satMod val="115000"/>
              </a:srgbClr>
            </a:gs>
          </a:gsLst>
          <a:lin ang="0" scaled="1"/>
          <a:tileRect/>
        </a:gradFill>
        <a:effectLst>
          <a:softEdge rad="31750"/>
        </a:effectLst>
      </dgm:spPr>
      <dgm:t>
        <a:bodyPr/>
        <a:lstStyle/>
        <a:p>
          <a:r>
            <a:rPr lang="de-DE" sz="2000" dirty="0">
              <a:latin typeface="Arial Rounded MT Bold" panose="020F0704030504030204" pitchFamily="34" charset="0"/>
            </a:rPr>
            <a:t>Positives Selbstkonzept </a:t>
          </a:r>
          <a:r>
            <a:rPr lang="de-DE" sz="1600" dirty="0">
              <a:latin typeface="Arial Rounded MT Bold" panose="020F0704030504030204" pitchFamily="34" charset="0"/>
            </a:rPr>
            <a:t>(Stärkung des Selbstwertgefühls, Förderung der Selbstständigkeit, Selbstwirksamkeit)</a:t>
          </a:r>
        </a:p>
      </dgm:t>
    </dgm:pt>
    <dgm:pt modelId="{D09CD78A-3F1B-4FB4-93E5-BDDF61F43EBC}" type="parTrans" cxnId="{9533D7F9-A793-4FF3-B501-C05EBE4CCE15}">
      <dgm:prSet/>
      <dgm:spPr/>
      <dgm:t>
        <a:bodyPr/>
        <a:lstStyle/>
        <a:p>
          <a:endParaRPr lang="de-DE"/>
        </a:p>
      </dgm:t>
    </dgm:pt>
    <dgm:pt modelId="{E3FBDDCD-4092-4DEC-BE7C-B5C8C1E5107D}" type="sibTrans" cxnId="{9533D7F9-A793-4FF3-B501-C05EBE4CCE15}">
      <dgm:prSet/>
      <dgm:spPr/>
      <dgm:t>
        <a:bodyPr/>
        <a:lstStyle/>
        <a:p>
          <a:endParaRPr lang="de-DE"/>
        </a:p>
      </dgm:t>
    </dgm:pt>
    <dgm:pt modelId="{D44CBEF5-2EF6-459F-8FE7-D2098A1508FD}">
      <dgm:prSet phldrT="[Text]" custT="1"/>
      <dgm:spPr>
        <a:gradFill flip="none" rotWithShape="0">
          <a:gsLst>
            <a:gs pos="0">
              <a:srgbClr val="92D050">
                <a:shade val="30000"/>
                <a:satMod val="115000"/>
              </a:srgbClr>
            </a:gs>
            <a:gs pos="50000">
              <a:srgbClr val="92D050">
                <a:shade val="67500"/>
                <a:satMod val="115000"/>
              </a:srgbClr>
            </a:gs>
            <a:gs pos="100000">
              <a:srgbClr val="92D050">
                <a:shade val="100000"/>
                <a:satMod val="115000"/>
              </a:srgbClr>
            </a:gs>
          </a:gsLst>
          <a:lin ang="0" scaled="1"/>
          <a:tileRect/>
        </a:gradFill>
        <a:effectLst>
          <a:softEdge rad="31750"/>
        </a:effectLst>
      </dgm:spPr>
      <dgm:t>
        <a:bodyPr/>
        <a:lstStyle/>
        <a:p>
          <a:r>
            <a:rPr lang="de-DE" sz="2000" dirty="0">
              <a:latin typeface="Arial Rounded MT Bold" panose="020F0704030504030204" pitchFamily="34" charset="0"/>
            </a:rPr>
            <a:t>Emotionale und soziale Kompetenzen </a:t>
          </a:r>
          <a:r>
            <a:rPr lang="de-DE" sz="1600" dirty="0">
              <a:latin typeface="Arial Rounded MT Bold" panose="020F0704030504030204" pitchFamily="34" charset="0"/>
            </a:rPr>
            <a:t>(Beziehungen, Soziales Miteinander, Resilienz)</a:t>
          </a:r>
        </a:p>
      </dgm:t>
    </dgm:pt>
    <dgm:pt modelId="{DCDA55DD-BFD5-4130-BC53-D1E3F76DD64E}" type="parTrans" cxnId="{E108917F-4358-47AC-AF9C-274759D7C0DD}">
      <dgm:prSet/>
      <dgm:spPr/>
      <dgm:t>
        <a:bodyPr/>
        <a:lstStyle/>
        <a:p>
          <a:endParaRPr lang="de-DE"/>
        </a:p>
      </dgm:t>
    </dgm:pt>
    <dgm:pt modelId="{16977043-3E30-44A0-BB8B-A7DAE4CF1554}" type="sibTrans" cxnId="{E108917F-4358-47AC-AF9C-274759D7C0DD}">
      <dgm:prSet/>
      <dgm:spPr/>
      <dgm:t>
        <a:bodyPr/>
        <a:lstStyle/>
        <a:p>
          <a:endParaRPr lang="de-DE"/>
        </a:p>
      </dgm:t>
    </dgm:pt>
    <dgm:pt modelId="{56D12C92-7F64-4F74-956F-698D8E389A68}">
      <dgm:prSet phldrT="[Text]" custT="1"/>
      <dgm:spPr>
        <a:gradFill flip="none" rotWithShape="0">
          <a:gsLst>
            <a:gs pos="0">
              <a:srgbClr val="FFCC66">
                <a:shade val="30000"/>
                <a:satMod val="115000"/>
              </a:srgbClr>
            </a:gs>
            <a:gs pos="50000">
              <a:srgbClr val="FFCC66">
                <a:shade val="67500"/>
                <a:satMod val="115000"/>
              </a:srgbClr>
            </a:gs>
            <a:gs pos="100000">
              <a:srgbClr val="FFCC66">
                <a:shade val="100000"/>
                <a:satMod val="115000"/>
              </a:srgbClr>
            </a:gs>
          </a:gsLst>
          <a:lin ang="0" scaled="1"/>
          <a:tileRect/>
        </a:gradFill>
        <a:effectLst>
          <a:softEdge rad="31750"/>
        </a:effectLst>
      </dgm:spPr>
      <dgm:t>
        <a:bodyPr/>
        <a:lstStyle/>
        <a:p>
          <a:r>
            <a:rPr lang="de-DE" sz="2000" dirty="0">
              <a:latin typeface="Arial Rounded MT Bold" panose="020F0704030504030204" pitchFamily="34" charset="0"/>
            </a:rPr>
            <a:t>Bewegung</a:t>
          </a:r>
          <a:r>
            <a:rPr lang="de-DE" sz="1900" dirty="0">
              <a:latin typeface="Arial Rounded MT Bold" panose="020F0704030504030204" pitchFamily="34" charset="0"/>
            </a:rPr>
            <a:t> </a:t>
          </a:r>
          <a:r>
            <a:rPr lang="de-DE" sz="1600" dirty="0">
              <a:latin typeface="Arial Rounded MT Bold" panose="020F0704030504030204" pitchFamily="34" charset="0"/>
            </a:rPr>
            <a:t>(Viel Zeit an der frischen Luft, Spaziergänge, Bewegungslandschaften)</a:t>
          </a:r>
        </a:p>
      </dgm:t>
    </dgm:pt>
    <dgm:pt modelId="{3D44B25F-064A-4FF4-AE90-69E5D96DAA98}" type="parTrans" cxnId="{AA893471-8D5E-4AC8-98E6-C4B18643C51D}">
      <dgm:prSet/>
      <dgm:spPr/>
      <dgm:t>
        <a:bodyPr/>
        <a:lstStyle/>
        <a:p>
          <a:endParaRPr lang="de-DE"/>
        </a:p>
      </dgm:t>
    </dgm:pt>
    <dgm:pt modelId="{9F4FFBA7-130D-4984-B077-B79875798527}" type="sibTrans" cxnId="{AA893471-8D5E-4AC8-98E6-C4B18643C51D}">
      <dgm:prSet/>
      <dgm:spPr/>
      <dgm:t>
        <a:bodyPr/>
        <a:lstStyle/>
        <a:p>
          <a:endParaRPr lang="de-DE"/>
        </a:p>
      </dgm:t>
    </dgm:pt>
    <dgm:pt modelId="{BCF4D5E4-54C2-4B7D-AF6C-BED2C9F58A0B}" type="pres">
      <dgm:prSet presAssocID="{35C92E87-06EA-4681-8EBD-DD4395224CFB}" presName="Name0" presStyleCnt="0">
        <dgm:presLayoutVars>
          <dgm:chMax val="7"/>
          <dgm:chPref val="7"/>
          <dgm:dir/>
        </dgm:presLayoutVars>
      </dgm:prSet>
      <dgm:spPr/>
    </dgm:pt>
    <dgm:pt modelId="{A048AD0A-5AAD-4E74-A8FF-CD21EDB6C31E}" type="pres">
      <dgm:prSet presAssocID="{35C92E87-06EA-4681-8EBD-DD4395224CFB}" presName="Name1" presStyleCnt="0"/>
      <dgm:spPr/>
    </dgm:pt>
    <dgm:pt modelId="{A4D4886C-2B8E-49A3-9188-D97B8534037D}" type="pres">
      <dgm:prSet presAssocID="{35C92E87-06EA-4681-8EBD-DD4395224CFB}" presName="cycle" presStyleCnt="0"/>
      <dgm:spPr/>
    </dgm:pt>
    <dgm:pt modelId="{8577D75B-A81F-49BA-BBFF-42678D2DE9ED}" type="pres">
      <dgm:prSet presAssocID="{35C92E87-06EA-4681-8EBD-DD4395224CFB}" presName="srcNode" presStyleLbl="node1" presStyleIdx="0" presStyleCnt="5"/>
      <dgm:spPr/>
    </dgm:pt>
    <dgm:pt modelId="{8652FC96-64B6-4AF9-82C3-FFA221CBAAC5}" type="pres">
      <dgm:prSet presAssocID="{35C92E87-06EA-4681-8EBD-DD4395224CFB}" presName="conn" presStyleLbl="parChTrans1D2" presStyleIdx="0" presStyleCnt="1"/>
      <dgm:spPr/>
    </dgm:pt>
    <dgm:pt modelId="{7D81FC73-2DB5-41EE-8EF5-3C67EF1E6366}" type="pres">
      <dgm:prSet presAssocID="{35C92E87-06EA-4681-8EBD-DD4395224CFB}" presName="extraNode" presStyleLbl="node1" presStyleIdx="0" presStyleCnt="5"/>
      <dgm:spPr/>
    </dgm:pt>
    <dgm:pt modelId="{1A98EC1A-ADAA-41A4-BA60-E759F1E70248}" type="pres">
      <dgm:prSet presAssocID="{35C92E87-06EA-4681-8EBD-DD4395224CFB}" presName="dstNode" presStyleLbl="node1" presStyleIdx="0" presStyleCnt="5"/>
      <dgm:spPr/>
    </dgm:pt>
    <dgm:pt modelId="{F6CADE7D-C576-4857-85FA-4E415475DD4D}" type="pres">
      <dgm:prSet presAssocID="{0F14568A-50D5-4F7C-8691-BE5EC703380C}" presName="text_1" presStyleLbl="node1" presStyleIdx="0" presStyleCnt="5">
        <dgm:presLayoutVars>
          <dgm:bulletEnabled val="1"/>
        </dgm:presLayoutVars>
      </dgm:prSet>
      <dgm:spPr/>
    </dgm:pt>
    <dgm:pt modelId="{CC975C76-CC17-4220-91D8-1E7B67636E47}" type="pres">
      <dgm:prSet presAssocID="{0F14568A-50D5-4F7C-8691-BE5EC703380C}" presName="accent_1" presStyleCnt="0"/>
      <dgm:spPr/>
    </dgm:pt>
    <dgm:pt modelId="{8644E2C9-7DAF-41E2-B61C-BE523E12A56A}" type="pres">
      <dgm:prSet presAssocID="{0F14568A-50D5-4F7C-8691-BE5EC703380C}" presName="accentRepeatNode" presStyleLbl="solidFgAcc1" presStyleIdx="0" presStyleCnt="5" custScaleX="117219" custScaleY="117219"/>
      <dgm:spPr>
        <a:blipFill rotWithShape="0">
          <a:blip xmlns:r="http://schemas.openxmlformats.org/officeDocument/2006/relationships" r:embed="rId1"/>
          <a:stretch>
            <a:fillRect/>
          </a:stretch>
        </a:blipFill>
        <a:effectLst>
          <a:softEdge rad="31750"/>
        </a:effectLst>
      </dgm:spPr>
    </dgm:pt>
    <dgm:pt modelId="{AA61A483-C892-40A6-8B97-292A8F8EBA8D}" type="pres">
      <dgm:prSet presAssocID="{0A988B9B-C07F-4E0E-8BC2-AEB6193C11BE}" presName="text_2" presStyleLbl="node1" presStyleIdx="1" presStyleCnt="5">
        <dgm:presLayoutVars>
          <dgm:bulletEnabled val="1"/>
        </dgm:presLayoutVars>
      </dgm:prSet>
      <dgm:spPr/>
    </dgm:pt>
    <dgm:pt modelId="{DA09EEF8-FC7E-4F8A-9D07-865ED72AC4E7}" type="pres">
      <dgm:prSet presAssocID="{0A988B9B-C07F-4E0E-8BC2-AEB6193C11BE}" presName="accent_2" presStyleCnt="0"/>
      <dgm:spPr/>
    </dgm:pt>
    <dgm:pt modelId="{A7BE3D36-71D3-4218-B6E4-3BBDFA652901}" type="pres">
      <dgm:prSet presAssocID="{0A988B9B-C07F-4E0E-8BC2-AEB6193C11BE}" presName="accentRepeatNode" presStyleLbl="solidFgAcc1" presStyleIdx="1" presStyleCnt="5" custScaleX="117219" custScaleY="117219"/>
      <dgm:spPr>
        <a:blipFill rotWithShape="0">
          <a:blip xmlns:r="http://schemas.openxmlformats.org/officeDocument/2006/relationships" r:embed="rId2"/>
          <a:stretch>
            <a:fillRect/>
          </a:stretch>
        </a:blipFill>
        <a:effectLst>
          <a:softEdge rad="31750"/>
        </a:effectLst>
      </dgm:spPr>
    </dgm:pt>
    <dgm:pt modelId="{573ED403-D872-4852-B6CA-D0E51A3C86E4}" type="pres">
      <dgm:prSet presAssocID="{6730D616-057D-4689-8442-21BD4AAA6568}" presName="text_3" presStyleLbl="node1" presStyleIdx="2" presStyleCnt="5">
        <dgm:presLayoutVars>
          <dgm:bulletEnabled val="1"/>
        </dgm:presLayoutVars>
      </dgm:prSet>
      <dgm:spPr/>
    </dgm:pt>
    <dgm:pt modelId="{3C4D0F2A-51ED-476A-99AE-20C99BF1F86F}" type="pres">
      <dgm:prSet presAssocID="{6730D616-057D-4689-8442-21BD4AAA6568}" presName="accent_3" presStyleCnt="0"/>
      <dgm:spPr/>
    </dgm:pt>
    <dgm:pt modelId="{F86D53F3-A8AB-480D-8A0A-ADCBEEF6EE69}" type="pres">
      <dgm:prSet presAssocID="{6730D616-057D-4689-8442-21BD4AAA6568}" presName="accentRepeatNode" presStyleLbl="solidFgAcc1" presStyleIdx="2" presStyleCnt="5" custScaleX="117219" custScaleY="117219"/>
      <dgm:spPr>
        <a:blipFill rotWithShape="0">
          <a:blip xmlns:r="http://schemas.openxmlformats.org/officeDocument/2006/relationships" r:embed="rId3"/>
          <a:stretch>
            <a:fillRect/>
          </a:stretch>
        </a:blipFill>
        <a:effectLst>
          <a:softEdge rad="31750"/>
        </a:effectLst>
      </dgm:spPr>
    </dgm:pt>
    <dgm:pt modelId="{FD6FCA3F-8A94-41EF-A6B1-41F2B149279A}" type="pres">
      <dgm:prSet presAssocID="{56D12C92-7F64-4F74-956F-698D8E389A68}" presName="text_4" presStyleLbl="node1" presStyleIdx="3" presStyleCnt="5">
        <dgm:presLayoutVars>
          <dgm:bulletEnabled val="1"/>
        </dgm:presLayoutVars>
      </dgm:prSet>
      <dgm:spPr/>
    </dgm:pt>
    <dgm:pt modelId="{76C48185-B3F8-49DF-B1B6-89474BCE796E}" type="pres">
      <dgm:prSet presAssocID="{56D12C92-7F64-4F74-956F-698D8E389A68}" presName="accent_4" presStyleCnt="0"/>
      <dgm:spPr/>
    </dgm:pt>
    <dgm:pt modelId="{59DA90A3-1F01-46CD-A0EB-9ADCDEAF3CB9}" type="pres">
      <dgm:prSet presAssocID="{56D12C92-7F64-4F74-956F-698D8E389A68}" presName="accentRepeatNode" presStyleLbl="solidFgAcc1" presStyleIdx="3" presStyleCnt="5" custScaleX="117219" custScaleY="117219"/>
      <dgm:spPr>
        <a:blipFill rotWithShape="0">
          <a:blip xmlns:r="http://schemas.openxmlformats.org/officeDocument/2006/relationships" r:embed="rId4"/>
          <a:stretch>
            <a:fillRect/>
          </a:stretch>
        </a:blipFill>
        <a:effectLst>
          <a:softEdge rad="31750"/>
        </a:effectLst>
      </dgm:spPr>
    </dgm:pt>
    <dgm:pt modelId="{BCD50175-B596-41CD-93B0-E191C555392F}" type="pres">
      <dgm:prSet presAssocID="{D44CBEF5-2EF6-459F-8FE7-D2098A1508FD}" presName="text_5" presStyleLbl="node1" presStyleIdx="4" presStyleCnt="5">
        <dgm:presLayoutVars>
          <dgm:bulletEnabled val="1"/>
        </dgm:presLayoutVars>
      </dgm:prSet>
      <dgm:spPr/>
    </dgm:pt>
    <dgm:pt modelId="{1334D400-2473-4574-BD75-5A2651C14F21}" type="pres">
      <dgm:prSet presAssocID="{D44CBEF5-2EF6-459F-8FE7-D2098A1508FD}" presName="accent_5" presStyleCnt="0"/>
      <dgm:spPr/>
    </dgm:pt>
    <dgm:pt modelId="{1B4A045B-EC7F-417A-BA0E-F0A88D4CFE89}" type="pres">
      <dgm:prSet presAssocID="{D44CBEF5-2EF6-459F-8FE7-D2098A1508FD}" presName="accentRepeatNode" presStyleLbl="solidFgAcc1" presStyleIdx="4" presStyleCnt="5" custScaleX="117219" custScaleY="117219"/>
      <dgm:spPr>
        <a:blipFill rotWithShape="0">
          <a:blip xmlns:r="http://schemas.openxmlformats.org/officeDocument/2006/relationships" r:embed="rId5"/>
          <a:stretch>
            <a:fillRect/>
          </a:stretch>
        </a:blipFill>
        <a:effectLst>
          <a:softEdge rad="31750"/>
        </a:effectLst>
      </dgm:spPr>
    </dgm:pt>
  </dgm:ptLst>
  <dgm:cxnLst>
    <dgm:cxn modelId="{1223E607-130E-4B06-93B5-2F601E2D472D}" type="presOf" srcId="{E0FB3E86-EC98-41B9-9B44-5B8F4111ECB0}" destId="{8652FC96-64B6-4AF9-82C3-FFA221CBAAC5}" srcOrd="0" destOrd="0" presId="urn:microsoft.com/office/officeart/2008/layout/VerticalCurvedList"/>
    <dgm:cxn modelId="{80A3DD0E-5378-424E-B45D-CE6CDCF99DF8}" type="presOf" srcId="{56D12C92-7F64-4F74-956F-698D8E389A68}" destId="{FD6FCA3F-8A94-41EF-A6B1-41F2B149279A}" srcOrd="0" destOrd="0" presId="urn:microsoft.com/office/officeart/2008/layout/VerticalCurvedList"/>
    <dgm:cxn modelId="{BA469429-A6D1-405E-BB79-0C90C32C1D5A}" type="presOf" srcId="{35C92E87-06EA-4681-8EBD-DD4395224CFB}" destId="{BCF4D5E4-54C2-4B7D-AF6C-BED2C9F58A0B}" srcOrd="0" destOrd="0" presId="urn:microsoft.com/office/officeart/2008/layout/VerticalCurvedList"/>
    <dgm:cxn modelId="{AA893471-8D5E-4AC8-98E6-C4B18643C51D}" srcId="{35C92E87-06EA-4681-8EBD-DD4395224CFB}" destId="{56D12C92-7F64-4F74-956F-698D8E389A68}" srcOrd="3" destOrd="0" parTransId="{3D44B25F-064A-4FF4-AE90-69E5D96DAA98}" sibTransId="{9F4FFBA7-130D-4984-B077-B79875798527}"/>
    <dgm:cxn modelId="{342E5878-6917-4656-B0DD-9EAB967EF2C5}" type="presOf" srcId="{D44CBEF5-2EF6-459F-8FE7-D2098A1508FD}" destId="{BCD50175-B596-41CD-93B0-E191C555392F}" srcOrd="0" destOrd="0" presId="urn:microsoft.com/office/officeart/2008/layout/VerticalCurvedList"/>
    <dgm:cxn modelId="{E108917F-4358-47AC-AF9C-274759D7C0DD}" srcId="{35C92E87-06EA-4681-8EBD-DD4395224CFB}" destId="{D44CBEF5-2EF6-459F-8FE7-D2098A1508FD}" srcOrd="4" destOrd="0" parTransId="{DCDA55DD-BFD5-4130-BC53-D1E3F76DD64E}" sibTransId="{16977043-3E30-44A0-BB8B-A7DAE4CF1554}"/>
    <dgm:cxn modelId="{4677E7AA-DA5B-44E8-9046-B25D695886FE}" srcId="{35C92E87-06EA-4681-8EBD-DD4395224CFB}" destId="{0F14568A-50D5-4F7C-8691-BE5EC703380C}" srcOrd="0" destOrd="0" parTransId="{12FC1873-49EA-4361-81C9-63CC4403EA26}" sibTransId="{E0FB3E86-EC98-41B9-9B44-5B8F4111ECB0}"/>
    <dgm:cxn modelId="{5C27C3C3-4C26-4D8F-ABEA-6F258120BCAF}" type="presOf" srcId="{6730D616-057D-4689-8442-21BD4AAA6568}" destId="{573ED403-D872-4852-B6CA-D0E51A3C86E4}" srcOrd="0" destOrd="0" presId="urn:microsoft.com/office/officeart/2008/layout/VerticalCurvedList"/>
    <dgm:cxn modelId="{6CB5F1C8-88E1-41E7-B67B-DD7A4A3A3626}" type="presOf" srcId="{0F14568A-50D5-4F7C-8691-BE5EC703380C}" destId="{F6CADE7D-C576-4857-85FA-4E415475DD4D}" srcOrd="0" destOrd="0" presId="urn:microsoft.com/office/officeart/2008/layout/VerticalCurvedList"/>
    <dgm:cxn modelId="{C38B3AC9-2BC2-4185-A735-69CFE93B0148}" srcId="{35C92E87-06EA-4681-8EBD-DD4395224CFB}" destId="{0A988B9B-C07F-4E0E-8BC2-AEB6193C11BE}" srcOrd="1" destOrd="0" parTransId="{770C4F39-9842-43EC-BBB9-95698194BE29}" sibTransId="{7516F5E1-6719-4214-BB3C-92E9B9C1B3CC}"/>
    <dgm:cxn modelId="{0E457DE0-E683-4B92-A9BC-786A30038F60}" type="presOf" srcId="{0A988B9B-C07F-4E0E-8BC2-AEB6193C11BE}" destId="{AA61A483-C892-40A6-8B97-292A8F8EBA8D}" srcOrd="0" destOrd="0" presId="urn:microsoft.com/office/officeart/2008/layout/VerticalCurvedList"/>
    <dgm:cxn modelId="{9533D7F9-A793-4FF3-B501-C05EBE4CCE15}" srcId="{35C92E87-06EA-4681-8EBD-DD4395224CFB}" destId="{6730D616-057D-4689-8442-21BD4AAA6568}" srcOrd="2" destOrd="0" parTransId="{D09CD78A-3F1B-4FB4-93E5-BDDF61F43EBC}" sibTransId="{E3FBDDCD-4092-4DEC-BE7C-B5C8C1E5107D}"/>
    <dgm:cxn modelId="{8FA7DF2B-0ADC-436E-A3A1-A327FD782E75}" type="presParOf" srcId="{BCF4D5E4-54C2-4B7D-AF6C-BED2C9F58A0B}" destId="{A048AD0A-5AAD-4E74-A8FF-CD21EDB6C31E}" srcOrd="0" destOrd="0" presId="urn:microsoft.com/office/officeart/2008/layout/VerticalCurvedList"/>
    <dgm:cxn modelId="{BE652B6C-5F34-4A97-A054-398598B78378}" type="presParOf" srcId="{A048AD0A-5AAD-4E74-A8FF-CD21EDB6C31E}" destId="{A4D4886C-2B8E-49A3-9188-D97B8534037D}" srcOrd="0" destOrd="0" presId="urn:microsoft.com/office/officeart/2008/layout/VerticalCurvedList"/>
    <dgm:cxn modelId="{47C2C5BF-4C94-439B-83D9-0294A1A810AF}" type="presParOf" srcId="{A4D4886C-2B8E-49A3-9188-D97B8534037D}" destId="{8577D75B-A81F-49BA-BBFF-42678D2DE9ED}" srcOrd="0" destOrd="0" presId="urn:microsoft.com/office/officeart/2008/layout/VerticalCurvedList"/>
    <dgm:cxn modelId="{B39B8F8E-68E4-4206-ABD4-7F2F547409C3}" type="presParOf" srcId="{A4D4886C-2B8E-49A3-9188-D97B8534037D}" destId="{8652FC96-64B6-4AF9-82C3-FFA221CBAAC5}" srcOrd="1" destOrd="0" presId="urn:microsoft.com/office/officeart/2008/layout/VerticalCurvedList"/>
    <dgm:cxn modelId="{A3387985-D36D-461F-8AAA-52D24A0C78BB}" type="presParOf" srcId="{A4D4886C-2B8E-49A3-9188-D97B8534037D}" destId="{7D81FC73-2DB5-41EE-8EF5-3C67EF1E6366}" srcOrd="2" destOrd="0" presId="urn:microsoft.com/office/officeart/2008/layout/VerticalCurvedList"/>
    <dgm:cxn modelId="{666AF23F-977E-487C-9AFE-896AFAE0B66E}" type="presParOf" srcId="{A4D4886C-2B8E-49A3-9188-D97B8534037D}" destId="{1A98EC1A-ADAA-41A4-BA60-E759F1E70248}" srcOrd="3" destOrd="0" presId="urn:microsoft.com/office/officeart/2008/layout/VerticalCurvedList"/>
    <dgm:cxn modelId="{1E6EB866-4864-4CD4-82ED-B3DCFAD76D40}" type="presParOf" srcId="{A048AD0A-5AAD-4E74-A8FF-CD21EDB6C31E}" destId="{F6CADE7D-C576-4857-85FA-4E415475DD4D}" srcOrd="1" destOrd="0" presId="urn:microsoft.com/office/officeart/2008/layout/VerticalCurvedList"/>
    <dgm:cxn modelId="{CA32F768-8CD7-4D7B-BA4C-93329F164F63}" type="presParOf" srcId="{A048AD0A-5AAD-4E74-A8FF-CD21EDB6C31E}" destId="{CC975C76-CC17-4220-91D8-1E7B67636E47}" srcOrd="2" destOrd="0" presId="urn:microsoft.com/office/officeart/2008/layout/VerticalCurvedList"/>
    <dgm:cxn modelId="{7CBAEBF5-81B9-4B85-A28E-1E09EA3DE517}" type="presParOf" srcId="{CC975C76-CC17-4220-91D8-1E7B67636E47}" destId="{8644E2C9-7DAF-41E2-B61C-BE523E12A56A}" srcOrd="0" destOrd="0" presId="urn:microsoft.com/office/officeart/2008/layout/VerticalCurvedList"/>
    <dgm:cxn modelId="{3C663917-9A4E-462F-ABFE-AC6546BEFF80}" type="presParOf" srcId="{A048AD0A-5AAD-4E74-A8FF-CD21EDB6C31E}" destId="{AA61A483-C892-40A6-8B97-292A8F8EBA8D}" srcOrd="3" destOrd="0" presId="urn:microsoft.com/office/officeart/2008/layout/VerticalCurvedList"/>
    <dgm:cxn modelId="{23EA11E3-2F65-41F6-8279-5700C4202A16}" type="presParOf" srcId="{A048AD0A-5AAD-4E74-A8FF-CD21EDB6C31E}" destId="{DA09EEF8-FC7E-4F8A-9D07-865ED72AC4E7}" srcOrd="4" destOrd="0" presId="urn:microsoft.com/office/officeart/2008/layout/VerticalCurvedList"/>
    <dgm:cxn modelId="{6D3066D2-9CB2-4FAF-B7DD-F3E177594468}" type="presParOf" srcId="{DA09EEF8-FC7E-4F8A-9D07-865ED72AC4E7}" destId="{A7BE3D36-71D3-4218-B6E4-3BBDFA652901}" srcOrd="0" destOrd="0" presId="urn:microsoft.com/office/officeart/2008/layout/VerticalCurvedList"/>
    <dgm:cxn modelId="{742FD2BD-7ABA-453F-B1B8-E089D7D39737}" type="presParOf" srcId="{A048AD0A-5AAD-4E74-A8FF-CD21EDB6C31E}" destId="{573ED403-D872-4852-B6CA-D0E51A3C86E4}" srcOrd="5" destOrd="0" presId="urn:microsoft.com/office/officeart/2008/layout/VerticalCurvedList"/>
    <dgm:cxn modelId="{58CAD839-DB30-48FF-B5D0-44DB41073870}" type="presParOf" srcId="{A048AD0A-5AAD-4E74-A8FF-CD21EDB6C31E}" destId="{3C4D0F2A-51ED-476A-99AE-20C99BF1F86F}" srcOrd="6" destOrd="0" presId="urn:microsoft.com/office/officeart/2008/layout/VerticalCurvedList"/>
    <dgm:cxn modelId="{E8E83FB1-EDF5-4F16-922E-B355E7120B4A}" type="presParOf" srcId="{3C4D0F2A-51ED-476A-99AE-20C99BF1F86F}" destId="{F86D53F3-A8AB-480D-8A0A-ADCBEEF6EE69}" srcOrd="0" destOrd="0" presId="urn:microsoft.com/office/officeart/2008/layout/VerticalCurvedList"/>
    <dgm:cxn modelId="{B4466B41-F392-4BA8-A5A9-BED2DFF46E7D}" type="presParOf" srcId="{A048AD0A-5AAD-4E74-A8FF-CD21EDB6C31E}" destId="{FD6FCA3F-8A94-41EF-A6B1-41F2B149279A}" srcOrd="7" destOrd="0" presId="urn:microsoft.com/office/officeart/2008/layout/VerticalCurvedList"/>
    <dgm:cxn modelId="{1EA3FAFC-58CC-4CC1-B675-E90436BB34ED}" type="presParOf" srcId="{A048AD0A-5AAD-4E74-A8FF-CD21EDB6C31E}" destId="{76C48185-B3F8-49DF-B1B6-89474BCE796E}" srcOrd="8" destOrd="0" presId="urn:microsoft.com/office/officeart/2008/layout/VerticalCurvedList"/>
    <dgm:cxn modelId="{E2842CA7-4159-426E-895D-9CB229333DFF}" type="presParOf" srcId="{76C48185-B3F8-49DF-B1B6-89474BCE796E}" destId="{59DA90A3-1F01-46CD-A0EB-9ADCDEAF3CB9}" srcOrd="0" destOrd="0" presId="urn:microsoft.com/office/officeart/2008/layout/VerticalCurvedList"/>
    <dgm:cxn modelId="{DD6C1B60-DD90-4E78-BDA4-8469936B9B9D}" type="presParOf" srcId="{A048AD0A-5AAD-4E74-A8FF-CD21EDB6C31E}" destId="{BCD50175-B596-41CD-93B0-E191C555392F}" srcOrd="9" destOrd="0" presId="urn:microsoft.com/office/officeart/2008/layout/VerticalCurvedList"/>
    <dgm:cxn modelId="{0031A47A-29B6-4165-B415-BDF0DDA6B1DE}" type="presParOf" srcId="{A048AD0A-5AAD-4E74-A8FF-CD21EDB6C31E}" destId="{1334D400-2473-4574-BD75-5A2651C14F21}" srcOrd="10" destOrd="0" presId="urn:microsoft.com/office/officeart/2008/layout/VerticalCurvedList"/>
    <dgm:cxn modelId="{580D6DF6-F17C-47C4-88A0-8DD6A36BB42E}" type="presParOf" srcId="{1334D400-2473-4574-BD75-5A2651C14F21}" destId="{1B4A045B-EC7F-417A-BA0E-F0A88D4CFE8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52FC96-64B6-4AF9-82C3-FFA221CBAAC5}">
      <dsp:nvSpPr>
        <dsp:cNvPr id="0" name=""/>
        <dsp:cNvSpPr/>
      </dsp:nvSpPr>
      <dsp:spPr>
        <a:xfrm>
          <a:off x="-5526280" y="-850319"/>
          <a:ext cx="6612958" cy="6612958"/>
        </a:xfrm>
        <a:prstGeom prst="blockArc">
          <a:avLst>
            <a:gd name="adj1" fmla="val 18900000"/>
            <a:gd name="adj2" fmla="val 2700000"/>
            <a:gd name="adj3" fmla="val 327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CADE7D-C576-4857-85FA-4E415475DD4D}">
      <dsp:nvSpPr>
        <dsp:cNvPr id="0" name=""/>
        <dsp:cNvSpPr/>
      </dsp:nvSpPr>
      <dsp:spPr>
        <a:xfrm>
          <a:off x="490757" y="306921"/>
          <a:ext cx="7821414" cy="614236"/>
        </a:xfrm>
        <a:prstGeom prst="rect">
          <a:avLst/>
        </a:prstGeom>
        <a:gradFill flip="none" rotWithShape="0">
          <a:gsLst>
            <a:gs pos="0">
              <a:srgbClr val="92D050">
                <a:shade val="30000"/>
                <a:satMod val="115000"/>
              </a:srgbClr>
            </a:gs>
            <a:gs pos="50000">
              <a:srgbClr val="92D050">
                <a:shade val="67500"/>
                <a:satMod val="115000"/>
              </a:srgbClr>
            </a:gs>
            <a:gs pos="100000">
              <a:srgbClr val="92D050">
                <a:shade val="100000"/>
                <a:satMod val="115000"/>
              </a:srgbClr>
            </a:gs>
          </a:gsLst>
          <a:lin ang="0" scaled="1"/>
          <a:tileRect/>
        </a:gra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3175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755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>
              <a:latin typeface="Arial Rounded MT Bold" panose="020F0704030504030204" pitchFamily="34" charset="0"/>
            </a:rPr>
            <a:t>Kommunikative Kompetenzen </a:t>
          </a:r>
          <a:r>
            <a:rPr lang="de-DE" sz="1600" kern="1200" dirty="0">
              <a:latin typeface="Arial Rounded MT Bold" panose="020F0704030504030204" pitchFamily="34" charset="0"/>
            </a:rPr>
            <a:t>(</a:t>
          </a:r>
          <a:r>
            <a:rPr lang="de-DE" sz="1600" kern="1200" dirty="0" err="1">
              <a:latin typeface="Arial Rounded MT Bold" panose="020F0704030504030204" pitchFamily="34" charset="0"/>
            </a:rPr>
            <a:t>Literacy</a:t>
          </a:r>
          <a:r>
            <a:rPr lang="de-DE" sz="1600" kern="1200" dirty="0">
              <a:latin typeface="Arial Rounded MT Bold" panose="020F0704030504030204" pitchFamily="34" charset="0"/>
            </a:rPr>
            <a:t> Angebote, Vorlesen, Geschichtensäckchen, Erzählen, Singen)</a:t>
          </a:r>
        </a:p>
      </dsp:txBody>
      <dsp:txXfrm>
        <a:off x="490757" y="306921"/>
        <a:ext cx="7821414" cy="614236"/>
      </dsp:txXfrm>
    </dsp:sp>
    <dsp:sp modelId="{8644E2C9-7DAF-41E2-B61C-BE523E12A56A}">
      <dsp:nvSpPr>
        <dsp:cNvPr id="0" name=""/>
        <dsp:cNvSpPr/>
      </dsp:nvSpPr>
      <dsp:spPr>
        <a:xfrm>
          <a:off x="40755" y="164038"/>
          <a:ext cx="900002" cy="900002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3175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61A483-C892-40A6-8B97-292A8F8EBA8D}">
      <dsp:nvSpPr>
        <dsp:cNvPr id="0" name=""/>
        <dsp:cNvSpPr/>
      </dsp:nvSpPr>
      <dsp:spPr>
        <a:xfrm>
          <a:off x="930900" y="1227981"/>
          <a:ext cx="7381271" cy="614236"/>
        </a:xfrm>
        <a:prstGeom prst="rect">
          <a:avLst/>
        </a:prstGeom>
        <a:gradFill flip="none" rotWithShape="0">
          <a:gsLst>
            <a:gs pos="0">
              <a:srgbClr val="FFC000">
                <a:shade val="30000"/>
                <a:satMod val="115000"/>
              </a:srgbClr>
            </a:gs>
            <a:gs pos="50000">
              <a:srgbClr val="FFC000">
                <a:shade val="67500"/>
                <a:satMod val="115000"/>
              </a:srgbClr>
            </a:gs>
            <a:gs pos="100000">
              <a:srgbClr val="FFC000">
                <a:shade val="100000"/>
                <a:satMod val="115000"/>
              </a:srgbClr>
            </a:gs>
          </a:gsLst>
          <a:lin ang="0" scaled="1"/>
          <a:tileRect/>
        </a:gra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3175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755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>
              <a:latin typeface="Arial Rounded MT Bold" panose="020F0704030504030204" pitchFamily="34" charset="0"/>
            </a:rPr>
            <a:t>Körperwahrnehmung</a:t>
          </a:r>
          <a:r>
            <a:rPr lang="de-DE" sz="1900" kern="1200" dirty="0">
              <a:latin typeface="Arial Rounded MT Bold" panose="020F0704030504030204" pitchFamily="34" charset="0"/>
            </a:rPr>
            <a:t> </a:t>
          </a:r>
          <a:r>
            <a:rPr lang="de-DE" sz="1600" kern="1200" dirty="0">
              <a:latin typeface="Arial Rounded MT Bold" panose="020F0704030504030204" pitchFamily="34" charset="0"/>
            </a:rPr>
            <a:t>(</a:t>
          </a:r>
          <a:r>
            <a:rPr lang="de-DE" sz="1600" kern="1200" dirty="0" err="1">
              <a:latin typeface="Arial Rounded MT Bold" panose="020F0704030504030204" pitchFamily="34" charset="0"/>
            </a:rPr>
            <a:t>Snoezelenraum</a:t>
          </a:r>
          <a:r>
            <a:rPr lang="de-DE" sz="1600" kern="1200" dirty="0">
              <a:latin typeface="Arial Rounded MT Bold" panose="020F0704030504030204" pitchFamily="34" charset="0"/>
            </a:rPr>
            <a:t> mit Kirschkernbad, Körperpflege, Sauberkeitserziehung)</a:t>
          </a:r>
        </a:p>
      </dsp:txBody>
      <dsp:txXfrm>
        <a:off x="930900" y="1227981"/>
        <a:ext cx="7381271" cy="614236"/>
      </dsp:txXfrm>
    </dsp:sp>
    <dsp:sp modelId="{A7BE3D36-71D3-4218-B6E4-3BBDFA652901}">
      <dsp:nvSpPr>
        <dsp:cNvPr id="0" name=""/>
        <dsp:cNvSpPr/>
      </dsp:nvSpPr>
      <dsp:spPr>
        <a:xfrm>
          <a:off x="480899" y="1085098"/>
          <a:ext cx="900002" cy="900002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3175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3ED403-D872-4852-B6CA-D0E51A3C86E4}">
      <dsp:nvSpPr>
        <dsp:cNvPr id="0" name=""/>
        <dsp:cNvSpPr/>
      </dsp:nvSpPr>
      <dsp:spPr>
        <a:xfrm>
          <a:off x="1065989" y="2149041"/>
          <a:ext cx="7246182" cy="614236"/>
        </a:xfrm>
        <a:prstGeom prst="rect">
          <a:avLst/>
        </a:prstGeom>
        <a:gradFill flip="none" rotWithShape="0">
          <a:gsLst>
            <a:gs pos="0">
              <a:srgbClr val="FF6600">
                <a:shade val="30000"/>
                <a:satMod val="115000"/>
              </a:srgbClr>
            </a:gs>
            <a:gs pos="50000">
              <a:srgbClr val="FF6600">
                <a:shade val="67500"/>
                <a:satMod val="115000"/>
              </a:srgbClr>
            </a:gs>
            <a:gs pos="100000">
              <a:srgbClr val="FF6600">
                <a:shade val="100000"/>
                <a:satMod val="115000"/>
              </a:srgbClr>
            </a:gs>
          </a:gsLst>
          <a:lin ang="0" scaled="1"/>
          <a:tileRect/>
        </a:gra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3175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755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>
              <a:latin typeface="Arial Rounded MT Bold" panose="020F0704030504030204" pitchFamily="34" charset="0"/>
            </a:rPr>
            <a:t>Positives Selbstkonzept </a:t>
          </a:r>
          <a:r>
            <a:rPr lang="de-DE" sz="1600" kern="1200" dirty="0">
              <a:latin typeface="Arial Rounded MT Bold" panose="020F0704030504030204" pitchFamily="34" charset="0"/>
            </a:rPr>
            <a:t>(Stärkung des Selbstwertgefühls, Förderung der Selbstständigkeit, Selbstwirksamkeit)</a:t>
          </a:r>
        </a:p>
      </dsp:txBody>
      <dsp:txXfrm>
        <a:off x="1065989" y="2149041"/>
        <a:ext cx="7246182" cy="614236"/>
      </dsp:txXfrm>
    </dsp:sp>
    <dsp:sp modelId="{F86D53F3-A8AB-480D-8A0A-ADCBEEF6EE69}">
      <dsp:nvSpPr>
        <dsp:cNvPr id="0" name=""/>
        <dsp:cNvSpPr/>
      </dsp:nvSpPr>
      <dsp:spPr>
        <a:xfrm>
          <a:off x="615988" y="2006158"/>
          <a:ext cx="900002" cy="900002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3175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6FCA3F-8A94-41EF-A6B1-41F2B149279A}">
      <dsp:nvSpPr>
        <dsp:cNvPr id="0" name=""/>
        <dsp:cNvSpPr/>
      </dsp:nvSpPr>
      <dsp:spPr>
        <a:xfrm>
          <a:off x="930900" y="3070101"/>
          <a:ext cx="7381271" cy="614236"/>
        </a:xfrm>
        <a:prstGeom prst="rect">
          <a:avLst/>
        </a:prstGeom>
        <a:gradFill flip="none" rotWithShape="0">
          <a:gsLst>
            <a:gs pos="0">
              <a:srgbClr val="FFCC66">
                <a:shade val="30000"/>
                <a:satMod val="115000"/>
              </a:srgbClr>
            </a:gs>
            <a:gs pos="50000">
              <a:srgbClr val="FFCC66">
                <a:shade val="67500"/>
                <a:satMod val="115000"/>
              </a:srgbClr>
            </a:gs>
            <a:gs pos="100000">
              <a:srgbClr val="FFCC66">
                <a:shade val="100000"/>
                <a:satMod val="115000"/>
              </a:srgbClr>
            </a:gs>
          </a:gsLst>
          <a:lin ang="0" scaled="1"/>
          <a:tileRect/>
        </a:gra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3175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755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>
              <a:latin typeface="Arial Rounded MT Bold" panose="020F0704030504030204" pitchFamily="34" charset="0"/>
            </a:rPr>
            <a:t>Bewegung</a:t>
          </a:r>
          <a:r>
            <a:rPr lang="de-DE" sz="1900" kern="1200" dirty="0">
              <a:latin typeface="Arial Rounded MT Bold" panose="020F0704030504030204" pitchFamily="34" charset="0"/>
            </a:rPr>
            <a:t> </a:t>
          </a:r>
          <a:r>
            <a:rPr lang="de-DE" sz="1600" kern="1200" dirty="0">
              <a:latin typeface="Arial Rounded MT Bold" panose="020F0704030504030204" pitchFamily="34" charset="0"/>
            </a:rPr>
            <a:t>(Viel Zeit an der frischen Luft, Spaziergänge, Bewegungslandschaften)</a:t>
          </a:r>
        </a:p>
      </dsp:txBody>
      <dsp:txXfrm>
        <a:off x="930900" y="3070101"/>
        <a:ext cx="7381271" cy="614236"/>
      </dsp:txXfrm>
    </dsp:sp>
    <dsp:sp modelId="{59DA90A3-1F01-46CD-A0EB-9ADCDEAF3CB9}">
      <dsp:nvSpPr>
        <dsp:cNvPr id="0" name=""/>
        <dsp:cNvSpPr/>
      </dsp:nvSpPr>
      <dsp:spPr>
        <a:xfrm>
          <a:off x="480899" y="2927218"/>
          <a:ext cx="900002" cy="900002"/>
        </a:xfrm>
        <a:prstGeom prst="ellipse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3175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D50175-B596-41CD-93B0-E191C555392F}">
      <dsp:nvSpPr>
        <dsp:cNvPr id="0" name=""/>
        <dsp:cNvSpPr/>
      </dsp:nvSpPr>
      <dsp:spPr>
        <a:xfrm>
          <a:off x="490757" y="3991161"/>
          <a:ext cx="7821414" cy="614236"/>
        </a:xfrm>
        <a:prstGeom prst="rect">
          <a:avLst/>
        </a:prstGeom>
        <a:gradFill flip="none" rotWithShape="0">
          <a:gsLst>
            <a:gs pos="0">
              <a:srgbClr val="92D050">
                <a:shade val="30000"/>
                <a:satMod val="115000"/>
              </a:srgbClr>
            </a:gs>
            <a:gs pos="50000">
              <a:srgbClr val="92D050">
                <a:shade val="67500"/>
                <a:satMod val="115000"/>
              </a:srgbClr>
            </a:gs>
            <a:gs pos="100000">
              <a:srgbClr val="92D050">
                <a:shade val="100000"/>
                <a:satMod val="115000"/>
              </a:srgbClr>
            </a:gs>
          </a:gsLst>
          <a:lin ang="0" scaled="1"/>
          <a:tileRect/>
        </a:gra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3175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755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>
              <a:latin typeface="Arial Rounded MT Bold" panose="020F0704030504030204" pitchFamily="34" charset="0"/>
            </a:rPr>
            <a:t>Emotionale und soziale Kompetenzen </a:t>
          </a:r>
          <a:r>
            <a:rPr lang="de-DE" sz="1600" kern="1200" dirty="0">
              <a:latin typeface="Arial Rounded MT Bold" panose="020F0704030504030204" pitchFamily="34" charset="0"/>
            </a:rPr>
            <a:t>(Beziehungen, Soziales Miteinander, Resilienz)</a:t>
          </a:r>
        </a:p>
      </dsp:txBody>
      <dsp:txXfrm>
        <a:off x="490757" y="3991161"/>
        <a:ext cx="7821414" cy="614236"/>
      </dsp:txXfrm>
    </dsp:sp>
    <dsp:sp modelId="{1B4A045B-EC7F-417A-BA0E-F0A88D4CFE89}">
      <dsp:nvSpPr>
        <dsp:cNvPr id="0" name=""/>
        <dsp:cNvSpPr/>
      </dsp:nvSpPr>
      <dsp:spPr>
        <a:xfrm>
          <a:off x="40755" y="3848278"/>
          <a:ext cx="900002" cy="900002"/>
        </a:xfrm>
        <a:prstGeom prst="ellipse">
          <a:avLst/>
        </a:prstGeom>
        <a:blipFill rotWithShape="0">
          <a:blip xmlns:r="http://schemas.openxmlformats.org/officeDocument/2006/relationships" r:embed="rId5"/>
          <a:stretch>
            <a:fillRect/>
          </a:stretch>
        </a:blip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3175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kinderkrippe@planegg.de" TargetMode="External"/><Relationship Id="rId2" Type="http://schemas.openxmlformats.org/officeDocument/2006/relationships/hyperlink" Target="mailto:haftmann@planegg.de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mailto:kinderkrippe@planegg.de/" TargetMode="External"/><Relationship Id="rId4" Type="http://schemas.openxmlformats.org/officeDocument/2006/relationships/hyperlink" Target="https://www.planegg.de/Familie-und-Soziales.n6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611560" y="1988840"/>
            <a:ext cx="7920880" cy="2880320"/>
          </a:xfrm>
        </p:spPr>
        <p:txBody>
          <a:bodyPr/>
          <a:lstStyle/>
          <a:p>
            <a:pPr marL="182880" indent="0" algn="ctr">
              <a:buNone/>
            </a:pPr>
            <a:r>
              <a:rPr lang="de-DE" dirty="0">
                <a:solidFill>
                  <a:srgbClr val="FF0000"/>
                </a:solidFill>
                <a:effectLst>
                  <a:outerShdw blurRad="50800" dist="50800" dir="5400000" sx="1000" sy="1000" algn="ctr" rotWithShape="0">
                    <a:srgbClr val="000000"/>
                  </a:outerShdw>
                  <a:reflection blurRad="6350" stA="75000" endPos="30000" dir="5400000" sy="-100000" algn="bl" rotWithShape="0"/>
                </a:effectLst>
                <a:latin typeface="Arial Rounded MT Bold" panose="020F0704030504030204" pitchFamily="34" charset="0"/>
              </a:rPr>
              <a:t>Herzlich Willkommen </a:t>
            </a:r>
            <a:r>
              <a:rPr lang="de-DE" dirty="0">
                <a:solidFill>
                  <a:srgbClr val="FF9900"/>
                </a:solidFill>
                <a:effectLst>
                  <a:outerShdw blurRad="50800" dist="50800" dir="5400000" sx="1000" sy="1000" algn="ctr" rotWithShape="0">
                    <a:srgbClr val="000000"/>
                  </a:outerShdw>
                  <a:reflection blurRad="6350" stA="75000" endPos="30000" dir="5400000" sy="-100000" algn="bl" rotWithShape="0"/>
                </a:effectLst>
                <a:latin typeface="Arial Rounded MT Bold" panose="020F0704030504030204" pitchFamily="34" charset="0"/>
              </a:rPr>
              <a:t>in der Kinderkrippe </a:t>
            </a:r>
            <a:br>
              <a:rPr lang="de-DE" dirty="0">
                <a:solidFill>
                  <a:srgbClr val="FF9900"/>
                </a:solidFill>
                <a:effectLst>
                  <a:outerShdw blurRad="50800" dist="50800" dir="5400000" sx="1000" sy="1000" algn="ctr" rotWithShape="0">
                    <a:srgbClr val="000000"/>
                  </a:outerShdw>
                  <a:reflection blurRad="6350" stA="75000" endPos="30000" dir="5400000" sy="-100000" algn="bl" rotWithShape="0"/>
                </a:effectLst>
                <a:latin typeface="Arial Rounded MT Bold" panose="020F0704030504030204" pitchFamily="34" charset="0"/>
              </a:rPr>
            </a:br>
            <a:r>
              <a:rPr lang="de-DE" sz="4400" dirty="0">
                <a:solidFill>
                  <a:srgbClr val="00B050"/>
                </a:solidFill>
                <a:effectLst>
                  <a:outerShdw blurRad="50800" dist="50800" dir="5400000" sx="1000" sy="1000" algn="ctr" rotWithShape="0">
                    <a:srgbClr val="000000"/>
                  </a:outerShdw>
                  <a:reflection blurRad="6350" stA="75000" endPos="30000" dir="5400000" sy="-100000" algn="bl" rotWithShape="0"/>
                </a:effectLst>
                <a:latin typeface="Arial Rounded MT Bold" panose="020F0704030504030204" pitchFamily="34" charset="0"/>
              </a:rPr>
              <a:t>im Kinderhaus Josefstift</a:t>
            </a:r>
          </a:p>
        </p:txBody>
      </p:sp>
    </p:spTree>
    <p:extLst>
      <p:ext uri="{BB962C8B-B14F-4D97-AF65-F5344CB8AC3E}">
        <p14:creationId xmlns:p14="http://schemas.microsoft.com/office/powerpoint/2010/main" val="3230286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315745" y="404664"/>
            <a:ext cx="6512511" cy="648072"/>
          </a:xfrm>
        </p:spPr>
        <p:txBody>
          <a:bodyPr/>
          <a:lstStyle/>
          <a:p>
            <a:pPr marL="0" indent="0" algn="ctr">
              <a:buNone/>
            </a:pPr>
            <a:r>
              <a:rPr lang="de-DE" sz="3600" dirty="0">
                <a:solidFill>
                  <a:schemeClr val="accent1">
                    <a:lumMod val="75000"/>
                  </a:schemeClr>
                </a:solidFill>
                <a:effectLst>
                  <a:glow>
                    <a:schemeClr val="accent1">
                      <a:alpha val="40000"/>
                    </a:schemeClr>
                  </a:glow>
                  <a:reflection blurRad="6350" endPos="0" dir="5400000" sy="-100000" algn="bl" rotWithShape="0"/>
                </a:effectLst>
                <a:latin typeface="Arial Rounded MT Bold" panose="020F0704030504030204" pitchFamily="34" charset="0"/>
              </a:rPr>
              <a:t>Unser Team stellt sich vor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13"/>
          </p:nvPr>
        </p:nvSpPr>
        <p:spPr>
          <a:xfrm>
            <a:off x="827584" y="1268760"/>
            <a:ext cx="3312368" cy="2448272"/>
          </a:xfrm>
        </p:spPr>
        <p:txBody>
          <a:bodyPr>
            <a:normAutofit/>
          </a:bodyPr>
          <a:lstStyle/>
          <a:p>
            <a:pPr marL="45720" indent="0">
              <a:spcBef>
                <a:spcPts val="0"/>
              </a:spcBef>
              <a:buNone/>
            </a:pPr>
            <a:r>
              <a:rPr lang="de-DE" dirty="0">
                <a:solidFill>
                  <a:srgbClr val="FFC000"/>
                </a:solidFill>
                <a:latin typeface="Arial Rounded MT Bold" panose="020F0704030504030204" pitchFamily="34" charset="0"/>
              </a:rPr>
              <a:t>Bienen Gruppe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de-DE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</a:rPr>
              <a:t>Tino Hopfe 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de-DE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</a:rPr>
              <a:t>Gruppenleitung/ Erzieherin</a:t>
            </a: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</a:rPr>
              <a:t>Sabrina </a:t>
            </a:r>
            <a:r>
              <a:rPr lang="de-DE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</a:rPr>
              <a:t>Seidlitz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  <a:latin typeface="Arial Rounded MT Bold" panose="020F0704030504030204" pitchFamily="34" charset="0"/>
            </a:endParaRP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</a:rPr>
              <a:t>Kinderpflegerin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</a:rPr>
              <a:t> 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</a:rPr>
              <a:t>Svitlana </a:t>
            </a:r>
            <a:r>
              <a:rPr lang="de-DE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</a:rPr>
              <a:t>Tsvikich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  <a:latin typeface="Arial Rounded MT Bold" panose="020F0704030504030204" pitchFamily="34" charset="0"/>
            </a:endParaRPr>
          </a:p>
          <a:p>
            <a:pPr marL="45720" indent="0">
              <a:spcBef>
                <a:spcPts val="0"/>
              </a:spcBef>
              <a:buNone/>
            </a:pPr>
            <a:r>
              <a:rPr lang="de-DE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</a:rPr>
              <a:t>Pädagogische Ergänzungskraft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14"/>
          </p:nvPr>
        </p:nvSpPr>
        <p:spPr>
          <a:xfrm>
            <a:off x="4860032" y="1346512"/>
            <a:ext cx="3528392" cy="259228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de-DE" sz="26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Papageien Gruppe</a:t>
            </a:r>
          </a:p>
        </p:txBody>
      </p:sp>
      <p:sp>
        <p:nvSpPr>
          <p:cNvPr id="11" name="Inhaltsplatzhalter 4"/>
          <p:cNvSpPr txBox="1">
            <a:spLocks/>
          </p:cNvSpPr>
          <p:nvPr/>
        </p:nvSpPr>
        <p:spPr>
          <a:xfrm>
            <a:off x="833500" y="3938800"/>
            <a:ext cx="3312368" cy="2448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spcBef>
                <a:spcPts val="0"/>
              </a:spcBef>
              <a:buFont typeface="Georgia" pitchFamily="18" charset="0"/>
              <a:buNone/>
            </a:pPr>
            <a:r>
              <a:rPr lang="de-DE" dirty="0">
                <a:solidFill>
                  <a:srgbClr val="00B050"/>
                </a:solidFill>
                <a:latin typeface="Arial Rounded MT Bold" panose="020F0704030504030204" pitchFamily="34" charset="0"/>
              </a:rPr>
              <a:t>Frösche Gruppe</a:t>
            </a:r>
          </a:p>
          <a:p>
            <a:pPr marL="45720" indent="0">
              <a:spcBef>
                <a:spcPts val="0"/>
              </a:spcBef>
              <a:buFont typeface="Georgia" pitchFamily="18" charset="0"/>
              <a:buNone/>
            </a:pPr>
            <a:r>
              <a:rPr lang="de-DE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</a:rPr>
              <a:t>Lisa Haftmann	</a:t>
            </a:r>
          </a:p>
          <a:p>
            <a:pPr marL="45720" indent="0">
              <a:spcBef>
                <a:spcPts val="0"/>
              </a:spcBef>
              <a:buFont typeface="Georgia" pitchFamily="18" charset="0"/>
              <a:buNone/>
            </a:pPr>
            <a:r>
              <a:rPr lang="de-DE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</a:rPr>
              <a:t>Gruppenleitung/Leitung</a:t>
            </a:r>
          </a:p>
          <a:p>
            <a:pPr marL="45720" indent="0">
              <a:spcBef>
                <a:spcPts val="0"/>
              </a:spcBef>
              <a:buFont typeface="Georgia" pitchFamily="18" charset="0"/>
              <a:buNone/>
            </a:pPr>
            <a:r>
              <a:rPr lang="de-DE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</a:rPr>
              <a:t>Alexandra </a:t>
            </a:r>
            <a:r>
              <a:rPr lang="de-DE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</a:rPr>
              <a:t>Stöckner</a:t>
            </a:r>
            <a:r>
              <a:rPr lang="de-DE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de-DE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</a:rPr>
              <a:t>Kinderpflegerin </a:t>
            </a:r>
          </a:p>
          <a:p>
            <a:pPr marL="45720" indent="0">
              <a:spcBef>
                <a:spcPts val="0"/>
              </a:spcBef>
              <a:buFont typeface="Georgia" pitchFamily="18" charset="0"/>
              <a:buNone/>
            </a:pPr>
            <a:r>
              <a:rPr lang="de-DE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</a:rPr>
              <a:t>Marina </a:t>
            </a:r>
            <a:r>
              <a:rPr lang="de-DE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</a:rPr>
              <a:t>Dettenhamer</a:t>
            </a:r>
            <a:r>
              <a:rPr lang="de-DE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</a:rPr>
              <a:t> </a:t>
            </a:r>
          </a:p>
          <a:p>
            <a:pPr marL="45720" indent="0">
              <a:spcBef>
                <a:spcPts val="0"/>
              </a:spcBef>
              <a:buFont typeface="Georgia" pitchFamily="18" charset="0"/>
              <a:buNone/>
            </a:pPr>
            <a:r>
              <a:rPr lang="de-DE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</a:rPr>
              <a:t>Kinderpflegerin</a:t>
            </a:r>
          </a:p>
        </p:txBody>
      </p:sp>
      <p:sp>
        <p:nvSpPr>
          <p:cNvPr id="12" name="Inhaltsplatzhalter 4"/>
          <p:cNvSpPr txBox="1">
            <a:spLocks/>
          </p:cNvSpPr>
          <p:nvPr/>
        </p:nvSpPr>
        <p:spPr>
          <a:xfrm>
            <a:off x="4788024" y="3573016"/>
            <a:ext cx="3672408" cy="2753321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20000"/>
              </a:lnSpc>
              <a:buNone/>
            </a:pPr>
            <a:r>
              <a:rPr lang="de-DE" sz="2400" b="1" dirty="0">
                <a:solidFill>
                  <a:schemeClr val="bg2">
                    <a:lumMod val="75000"/>
                  </a:schemeClr>
                </a:solidFill>
                <a:latin typeface="Arial Rounded MT Bold" panose="020F0704030504030204" pitchFamily="34" charset="0"/>
              </a:rPr>
              <a:t>Uns unterstützen</a:t>
            </a:r>
          </a:p>
          <a:p>
            <a:pPr marL="4572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</a:rPr>
              <a:t>Ute </a:t>
            </a:r>
            <a:r>
              <a:rPr lang="de-DE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</a:rPr>
              <a:t>Bäßler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  <a:latin typeface="Arial Rounded MT Bold" panose="020F0704030504030204" pitchFamily="34" charset="0"/>
            </a:endParaRPr>
          </a:p>
          <a:p>
            <a:pPr marL="4572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de-DE" sz="1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</a:rPr>
              <a:t>Erzieherin</a:t>
            </a:r>
            <a:r>
              <a:rPr lang="de-DE" sz="2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</a:rPr>
              <a:t> </a:t>
            </a:r>
          </a:p>
          <a:p>
            <a:pPr marL="4572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</a:rPr>
              <a:t>Müller-Franka Betti</a:t>
            </a:r>
          </a:p>
          <a:p>
            <a:pPr marL="4572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de-DE" sz="1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</a:rPr>
              <a:t>Erzieherin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</a:rPr>
              <a:t> </a:t>
            </a:r>
          </a:p>
          <a:p>
            <a:pPr marL="4572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</a:rPr>
              <a:t>Sandy Riemer </a:t>
            </a:r>
          </a:p>
          <a:p>
            <a:pPr marL="4572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de-DE" sz="1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</a:rPr>
              <a:t>Erzieherin </a:t>
            </a:r>
          </a:p>
          <a:p>
            <a:pPr marL="4572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</a:rPr>
              <a:t>Adriana </a:t>
            </a:r>
            <a:r>
              <a:rPr lang="de-DE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</a:rPr>
              <a:t>Szeles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  <a:latin typeface="Arial Rounded MT Bold" panose="020F0704030504030204" pitchFamily="34" charset="0"/>
            </a:endParaRPr>
          </a:p>
          <a:p>
            <a:pPr marL="4572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de-DE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</a:rPr>
              <a:t>Hauswirtschafterin</a:t>
            </a:r>
          </a:p>
        </p:txBody>
      </p:sp>
    </p:spTree>
    <p:extLst>
      <p:ext uri="{BB962C8B-B14F-4D97-AF65-F5344CB8AC3E}">
        <p14:creationId xmlns:p14="http://schemas.microsoft.com/office/powerpoint/2010/main" val="2146543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500"/>
                            </p:stCondLst>
                            <p:childTnLst>
                              <p:par>
                                <p:cTn id="74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2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500"/>
                            </p:stCondLst>
                            <p:childTnLst>
                              <p:par>
                                <p:cTn id="128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3000"/>
                            </p:stCondLst>
                            <p:childTnLst>
                              <p:par>
                                <p:cTn id="134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uiExpand="1" build="p"/>
      <p:bldP spid="11" grpId="0" build="p"/>
      <p:bldP spid="1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2123729" y="260648"/>
            <a:ext cx="4896543" cy="648072"/>
          </a:xfrm>
        </p:spPr>
        <p:txBody>
          <a:bodyPr/>
          <a:lstStyle/>
          <a:p>
            <a:pPr marL="0" indent="0" algn="ctr">
              <a:buNone/>
            </a:pPr>
            <a:r>
              <a:rPr lang="de-DE" sz="3200" dirty="0">
                <a:solidFill>
                  <a:schemeClr val="accent1">
                    <a:lumMod val="7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Arial Rounded MT Bold" panose="020F0704030504030204" pitchFamily="34" charset="0"/>
              </a:rPr>
              <a:t>Unser Tagesablauf</a:t>
            </a:r>
          </a:p>
        </p:txBody>
      </p:sp>
      <p:sp>
        <p:nvSpPr>
          <p:cNvPr id="7" name="Richtungspfeil 6"/>
          <p:cNvSpPr/>
          <p:nvPr/>
        </p:nvSpPr>
        <p:spPr>
          <a:xfrm>
            <a:off x="971600" y="3064270"/>
            <a:ext cx="2160240" cy="576064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rial Rounded MT Bold" panose="020F0704030504030204" pitchFamily="34" charset="0"/>
              </a:rPr>
              <a:t>8:50-9:30</a:t>
            </a:r>
            <a:r>
              <a:rPr lang="de-DE" dirty="0"/>
              <a:t> </a:t>
            </a:r>
            <a:r>
              <a:rPr lang="de-DE" dirty="0">
                <a:latin typeface="Arial Rounded MT Bold" panose="020F0704030504030204" pitchFamily="34" charset="0"/>
              </a:rPr>
              <a:t>Uhr</a:t>
            </a:r>
          </a:p>
        </p:txBody>
      </p:sp>
      <p:sp>
        <p:nvSpPr>
          <p:cNvPr id="8" name="Richtungspfeil 7"/>
          <p:cNvSpPr/>
          <p:nvPr/>
        </p:nvSpPr>
        <p:spPr>
          <a:xfrm>
            <a:off x="971600" y="3998029"/>
            <a:ext cx="2160240" cy="576064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rial Rounded MT Bold" panose="020F0704030504030204" pitchFamily="34" charset="0"/>
              </a:rPr>
              <a:t>9:30-9:45</a:t>
            </a:r>
            <a:r>
              <a:rPr lang="de-DE" dirty="0"/>
              <a:t> </a:t>
            </a:r>
            <a:r>
              <a:rPr lang="de-DE" dirty="0">
                <a:latin typeface="Arial Rounded MT Bold" panose="020F0704030504030204" pitchFamily="34" charset="0"/>
              </a:rPr>
              <a:t>Uhr</a:t>
            </a:r>
          </a:p>
        </p:txBody>
      </p:sp>
      <p:sp>
        <p:nvSpPr>
          <p:cNvPr id="11" name="Richtungspfeil 10"/>
          <p:cNvSpPr/>
          <p:nvPr/>
        </p:nvSpPr>
        <p:spPr>
          <a:xfrm>
            <a:off x="971600" y="1196752"/>
            <a:ext cx="2160240" cy="576064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rial Rounded MT Bold" panose="020F0704030504030204" pitchFamily="34" charset="0"/>
              </a:rPr>
              <a:t>7:00-8:30 Uhr</a:t>
            </a:r>
          </a:p>
        </p:txBody>
      </p:sp>
      <p:sp>
        <p:nvSpPr>
          <p:cNvPr id="12" name="Richtungspfeil 11"/>
          <p:cNvSpPr/>
          <p:nvPr/>
        </p:nvSpPr>
        <p:spPr>
          <a:xfrm>
            <a:off x="971600" y="4931788"/>
            <a:ext cx="2160240" cy="576064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rial Rounded MT Bold" panose="020F0704030504030204" pitchFamily="34" charset="0"/>
              </a:rPr>
              <a:t>9:45-11:30</a:t>
            </a:r>
            <a:r>
              <a:rPr lang="de-DE" dirty="0"/>
              <a:t> </a:t>
            </a:r>
            <a:r>
              <a:rPr lang="de-DE" dirty="0">
                <a:latin typeface="Arial Rounded MT Bold" panose="020F0704030504030204" pitchFamily="34" charset="0"/>
              </a:rPr>
              <a:t>Uhr</a:t>
            </a:r>
          </a:p>
        </p:txBody>
      </p:sp>
      <p:sp>
        <p:nvSpPr>
          <p:cNvPr id="13" name="Richtungspfeil 12"/>
          <p:cNvSpPr/>
          <p:nvPr/>
        </p:nvSpPr>
        <p:spPr>
          <a:xfrm>
            <a:off x="971600" y="5865548"/>
            <a:ext cx="2160240" cy="576064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rial Rounded MT Bold" panose="020F0704030504030204" pitchFamily="34" charset="0"/>
              </a:rPr>
              <a:t>11:30-12:00 Uhr</a:t>
            </a:r>
          </a:p>
        </p:txBody>
      </p:sp>
      <p:sp>
        <p:nvSpPr>
          <p:cNvPr id="17" name="Richtungspfeil 16"/>
          <p:cNvSpPr/>
          <p:nvPr/>
        </p:nvSpPr>
        <p:spPr>
          <a:xfrm>
            <a:off x="971600" y="2130511"/>
            <a:ext cx="2160240" cy="576064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rial Rounded MT Bold" panose="020F0704030504030204" pitchFamily="34" charset="0"/>
              </a:rPr>
              <a:t>8:35-8:50</a:t>
            </a:r>
            <a:r>
              <a:rPr lang="de-DE" dirty="0"/>
              <a:t> </a:t>
            </a:r>
            <a:r>
              <a:rPr lang="de-DE" dirty="0">
                <a:latin typeface="Arial Rounded MT Bold" panose="020F0704030504030204" pitchFamily="34" charset="0"/>
              </a:rPr>
              <a:t>Uhr</a:t>
            </a:r>
          </a:p>
        </p:txBody>
      </p:sp>
      <p:sp>
        <p:nvSpPr>
          <p:cNvPr id="24" name="Rahmen 23"/>
          <p:cNvSpPr/>
          <p:nvPr/>
        </p:nvSpPr>
        <p:spPr>
          <a:xfrm>
            <a:off x="5004048" y="1196752"/>
            <a:ext cx="3121496" cy="684528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>
                <a:latin typeface="Arial Rounded MT Bold" panose="020F0704030504030204" pitchFamily="34" charset="0"/>
              </a:rPr>
              <a:t>Bringzeit</a:t>
            </a:r>
            <a:endParaRPr lang="de-DE" dirty="0">
              <a:latin typeface="Arial Rounded MT Bold" panose="020F0704030504030204" pitchFamily="34" charset="0"/>
            </a:endParaRPr>
          </a:p>
        </p:txBody>
      </p:sp>
      <p:sp>
        <p:nvSpPr>
          <p:cNvPr id="25" name="Rahmen 24"/>
          <p:cNvSpPr/>
          <p:nvPr/>
        </p:nvSpPr>
        <p:spPr>
          <a:xfrm>
            <a:off x="5004048" y="3017672"/>
            <a:ext cx="3121496" cy="684528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rial Rounded MT Bold" panose="020F0704030504030204" pitchFamily="34" charset="0"/>
              </a:rPr>
              <a:t>gemeinsame Brotzeit</a:t>
            </a:r>
          </a:p>
        </p:txBody>
      </p:sp>
      <p:sp>
        <p:nvSpPr>
          <p:cNvPr id="26" name="Rahmen 25"/>
          <p:cNvSpPr/>
          <p:nvPr/>
        </p:nvSpPr>
        <p:spPr>
          <a:xfrm>
            <a:off x="5004048" y="3928132"/>
            <a:ext cx="3121496" cy="684528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>
                <a:latin typeface="Arial Rounded MT Bold" panose="020F0704030504030204" pitchFamily="34" charset="0"/>
              </a:rPr>
              <a:t>Körperpflege</a:t>
            </a:r>
          </a:p>
          <a:p>
            <a:pPr algn="ctr"/>
            <a:r>
              <a:rPr lang="de-DE">
                <a:latin typeface="Arial Rounded MT Bold" panose="020F0704030504030204" pitchFamily="34" charset="0"/>
              </a:rPr>
              <a:t>Sauberkeitserziehung</a:t>
            </a:r>
            <a:endParaRPr lang="de-DE" dirty="0">
              <a:latin typeface="Arial Rounded MT Bold" panose="020F0704030504030204" pitchFamily="34" charset="0"/>
            </a:endParaRPr>
          </a:p>
        </p:txBody>
      </p:sp>
      <p:sp>
        <p:nvSpPr>
          <p:cNvPr id="27" name="Rahmen 26"/>
          <p:cNvSpPr/>
          <p:nvPr/>
        </p:nvSpPr>
        <p:spPr>
          <a:xfrm>
            <a:off x="5004048" y="4838592"/>
            <a:ext cx="3121496" cy="684528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rial Rounded MT Bold" panose="020F0704030504030204" pitchFamily="34" charset="0"/>
              </a:rPr>
              <a:t>Freispiel</a:t>
            </a:r>
          </a:p>
          <a:p>
            <a:pPr algn="ctr"/>
            <a:r>
              <a:rPr lang="de-DE" dirty="0">
                <a:latin typeface="Arial Rounded MT Bold" panose="020F0704030504030204" pitchFamily="34" charset="0"/>
              </a:rPr>
              <a:t>Pädagogische Angebote</a:t>
            </a:r>
          </a:p>
        </p:txBody>
      </p:sp>
      <p:sp>
        <p:nvSpPr>
          <p:cNvPr id="28" name="Rahmen 27"/>
          <p:cNvSpPr/>
          <p:nvPr/>
        </p:nvSpPr>
        <p:spPr>
          <a:xfrm>
            <a:off x="5004048" y="2107212"/>
            <a:ext cx="3121496" cy="684528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rial Rounded MT Bold" panose="020F0704030504030204" pitchFamily="34" charset="0"/>
              </a:rPr>
              <a:t>Morgenkreis</a:t>
            </a:r>
          </a:p>
          <a:p>
            <a:pPr algn="ctr"/>
            <a:r>
              <a:rPr lang="de-DE" dirty="0">
                <a:latin typeface="Arial Rounded MT Bold" panose="020F0704030504030204" pitchFamily="34" charset="0"/>
              </a:rPr>
              <a:t>Lieder, Fingerspiele</a:t>
            </a:r>
          </a:p>
        </p:txBody>
      </p:sp>
      <p:sp>
        <p:nvSpPr>
          <p:cNvPr id="29" name="Rahmen 28"/>
          <p:cNvSpPr/>
          <p:nvPr/>
        </p:nvSpPr>
        <p:spPr>
          <a:xfrm>
            <a:off x="5004048" y="5749052"/>
            <a:ext cx="3121496" cy="684528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rial Rounded MT Bold" panose="020F0704030504030204" pitchFamily="34" charset="0"/>
              </a:rPr>
              <a:t>Mittagessen</a:t>
            </a:r>
          </a:p>
        </p:txBody>
      </p:sp>
    </p:spTree>
    <p:extLst>
      <p:ext uri="{BB962C8B-B14F-4D97-AF65-F5344CB8AC3E}">
        <p14:creationId xmlns:p14="http://schemas.microsoft.com/office/powerpoint/2010/main" val="3238560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ichtungspfeil 2"/>
          <p:cNvSpPr/>
          <p:nvPr/>
        </p:nvSpPr>
        <p:spPr>
          <a:xfrm>
            <a:off x="991008" y="5589240"/>
            <a:ext cx="2140832" cy="576064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rial Rounded MT Bold" panose="020F0704030504030204" pitchFamily="34" charset="0"/>
              </a:rPr>
              <a:t>15:00-17:00</a:t>
            </a:r>
            <a:r>
              <a:rPr lang="de-DE" dirty="0"/>
              <a:t> </a:t>
            </a:r>
            <a:r>
              <a:rPr lang="de-DE" dirty="0">
                <a:latin typeface="Arial Rounded MT Bold" panose="020F0704030504030204" pitchFamily="34" charset="0"/>
              </a:rPr>
              <a:t>Uhr</a:t>
            </a:r>
          </a:p>
        </p:txBody>
      </p:sp>
      <p:sp>
        <p:nvSpPr>
          <p:cNvPr id="4" name="Richtungspfeil 3"/>
          <p:cNvSpPr/>
          <p:nvPr/>
        </p:nvSpPr>
        <p:spPr>
          <a:xfrm>
            <a:off x="980720" y="1271477"/>
            <a:ext cx="2151120" cy="576064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rial Rounded MT Bold" panose="020F0704030504030204" pitchFamily="34" charset="0"/>
              </a:rPr>
              <a:t>12:00-12:15</a:t>
            </a:r>
            <a:r>
              <a:rPr lang="de-DE" dirty="0"/>
              <a:t> </a:t>
            </a:r>
            <a:r>
              <a:rPr lang="de-DE" dirty="0">
                <a:latin typeface="Arial Rounded MT Bold" panose="020F0704030504030204" pitchFamily="34" charset="0"/>
              </a:rPr>
              <a:t>Uhr</a:t>
            </a:r>
          </a:p>
        </p:txBody>
      </p:sp>
      <p:sp>
        <p:nvSpPr>
          <p:cNvPr id="5" name="Richtungspfeil 4"/>
          <p:cNvSpPr/>
          <p:nvPr/>
        </p:nvSpPr>
        <p:spPr>
          <a:xfrm>
            <a:off x="989840" y="3430359"/>
            <a:ext cx="2142000" cy="576064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rial Rounded MT Bold" panose="020F0704030504030204" pitchFamily="34" charset="0"/>
              </a:rPr>
              <a:t>14:00-14:30 Uhr</a:t>
            </a:r>
          </a:p>
        </p:txBody>
      </p:sp>
      <p:sp>
        <p:nvSpPr>
          <p:cNvPr id="6" name="Richtungspfeil 5"/>
          <p:cNvSpPr/>
          <p:nvPr/>
        </p:nvSpPr>
        <p:spPr>
          <a:xfrm>
            <a:off x="989840" y="2350918"/>
            <a:ext cx="2142000" cy="576064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rial Rounded MT Bold" panose="020F0704030504030204" pitchFamily="34" charset="0"/>
              </a:rPr>
              <a:t>12:15-14:00</a:t>
            </a:r>
            <a:r>
              <a:rPr lang="de-DE" dirty="0"/>
              <a:t> </a:t>
            </a:r>
            <a:r>
              <a:rPr lang="de-DE" dirty="0">
                <a:latin typeface="Arial Rounded MT Bold" panose="020F0704030504030204" pitchFamily="34" charset="0"/>
              </a:rPr>
              <a:t>Uhr</a:t>
            </a:r>
          </a:p>
        </p:txBody>
      </p:sp>
      <p:sp>
        <p:nvSpPr>
          <p:cNvPr id="7" name="Richtungspfeil 6"/>
          <p:cNvSpPr/>
          <p:nvPr/>
        </p:nvSpPr>
        <p:spPr>
          <a:xfrm>
            <a:off x="991008" y="4509800"/>
            <a:ext cx="2140832" cy="576064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rial Rounded MT Bold" panose="020F0704030504030204" pitchFamily="34" charset="0"/>
              </a:rPr>
              <a:t>14:30-15:00</a:t>
            </a:r>
            <a:r>
              <a:rPr lang="de-DE" dirty="0"/>
              <a:t> </a:t>
            </a:r>
            <a:r>
              <a:rPr lang="de-DE" dirty="0">
                <a:latin typeface="Arial Rounded MT Bold" panose="020F0704030504030204" pitchFamily="34" charset="0"/>
              </a:rPr>
              <a:t>Uhr</a:t>
            </a:r>
          </a:p>
        </p:txBody>
      </p:sp>
      <p:sp>
        <p:nvSpPr>
          <p:cNvPr id="8" name="Titel 4"/>
          <p:cNvSpPr>
            <a:spLocks noGrp="1"/>
          </p:cNvSpPr>
          <p:nvPr>
            <p:ph type="title"/>
          </p:nvPr>
        </p:nvSpPr>
        <p:spPr>
          <a:xfrm>
            <a:off x="2087724" y="260648"/>
            <a:ext cx="4968552" cy="647477"/>
          </a:xfrm>
        </p:spPr>
        <p:txBody>
          <a:bodyPr/>
          <a:lstStyle/>
          <a:p>
            <a:pPr marL="0" indent="0" algn="ctr">
              <a:buNone/>
            </a:pPr>
            <a:r>
              <a:rPr lang="de-DE" sz="3200" dirty="0">
                <a:solidFill>
                  <a:schemeClr val="accent1">
                    <a:lumMod val="7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Arial Rounded MT Bold" panose="020F0704030504030204" pitchFamily="34" charset="0"/>
              </a:rPr>
              <a:t>Unser Tagesablauf</a:t>
            </a:r>
          </a:p>
        </p:txBody>
      </p:sp>
      <p:sp>
        <p:nvSpPr>
          <p:cNvPr id="9" name="Rahmen 8"/>
          <p:cNvSpPr/>
          <p:nvPr/>
        </p:nvSpPr>
        <p:spPr>
          <a:xfrm>
            <a:off x="5004048" y="5589240"/>
            <a:ext cx="3121496" cy="684528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rial Rounded MT Bold" panose="020F0704030504030204" pitchFamily="34" charset="0"/>
              </a:rPr>
              <a:t>Freispiel</a:t>
            </a:r>
          </a:p>
          <a:p>
            <a:pPr algn="ctr"/>
            <a:r>
              <a:rPr lang="de-DE" dirty="0">
                <a:latin typeface="Arial Rounded MT Bold" panose="020F0704030504030204" pitchFamily="34" charset="0"/>
              </a:rPr>
              <a:t>Abholzeit</a:t>
            </a:r>
          </a:p>
        </p:txBody>
      </p:sp>
      <p:sp>
        <p:nvSpPr>
          <p:cNvPr id="10" name="Rahmen 9"/>
          <p:cNvSpPr/>
          <p:nvPr/>
        </p:nvSpPr>
        <p:spPr>
          <a:xfrm>
            <a:off x="5004048" y="4506565"/>
            <a:ext cx="3121496" cy="684528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rial Rounded MT Bold" panose="020F0704030504030204" pitchFamily="34" charset="0"/>
              </a:rPr>
              <a:t>Brotzeit</a:t>
            </a:r>
          </a:p>
        </p:txBody>
      </p:sp>
      <p:sp>
        <p:nvSpPr>
          <p:cNvPr id="11" name="Rahmen 10"/>
          <p:cNvSpPr/>
          <p:nvPr/>
        </p:nvSpPr>
        <p:spPr>
          <a:xfrm>
            <a:off x="5004048" y="3423889"/>
            <a:ext cx="3121496" cy="684528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rial Rounded MT Bold" panose="020F0704030504030204" pitchFamily="34" charset="0"/>
              </a:rPr>
              <a:t>Freispiel</a:t>
            </a:r>
          </a:p>
          <a:p>
            <a:pPr algn="ctr"/>
            <a:r>
              <a:rPr lang="de-DE" dirty="0">
                <a:latin typeface="Arial Rounded MT Bold" panose="020F0704030504030204" pitchFamily="34" charset="0"/>
              </a:rPr>
              <a:t>Abholzeit</a:t>
            </a:r>
          </a:p>
        </p:txBody>
      </p:sp>
      <p:sp>
        <p:nvSpPr>
          <p:cNvPr id="12" name="Rahmen 11"/>
          <p:cNvSpPr/>
          <p:nvPr/>
        </p:nvSpPr>
        <p:spPr>
          <a:xfrm>
            <a:off x="5004048" y="2341213"/>
            <a:ext cx="3121496" cy="684528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rial Rounded MT Bold" panose="020F0704030504030204" pitchFamily="34" charset="0"/>
              </a:rPr>
              <a:t>Mittagsschlaf</a:t>
            </a:r>
          </a:p>
        </p:txBody>
      </p:sp>
      <p:sp>
        <p:nvSpPr>
          <p:cNvPr id="13" name="Rahmen 12"/>
          <p:cNvSpPr/>
          <p:nvPr/>
        </p:nvSpPr>
        <p:spPr>
          <a:xfrm>
            <a:off x="5004048" y="1258537"/>
            <a:ext cx="3121496" cy="684528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rial Rounded MT Bold" panose="020F0704030504030204" pitchFamily="34" charset="0"/>
              </a:rPr>
              <a:t>Körperpflege</a:t>
            </a:r>
          </a:p>
          <a:p>
            <a:pPr algn="ctr"/>
            <a:r>
              <a:rPr lang="de-DE" dirty="0">
                <a:latin typeface="Arial Rounded MT Bold" panose="020F0704030504030204" pitchFamily="34" charset="0"/>
              </a:rPr>
              <a:t>Abholzeit</a:t>
            </a:r>
          </a:p>
        </p:txBody>
      </p:sp>
    </p:spTree>
    <p:extLst>
      <p:ext uri="{BB962C8B-B14F-4D97-AF65-F5344CB8AC3E}">
        <p14:creationId xmlns:p14="http://schemas.microsoft.com/office/powerpoint/2010/main" val="3125331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15745" y="47667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de-DE" sz="3200" dirty="0">
                <a:solidFill>
                  <a:schemeClr val="accent1">
                    <a:lumMod val="7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Arial Rounded MT Bold" panose="020F0704030504030204" pitchFamily="34" charset="0"/>
              </a:rPr>
              <a:t>Die Schwerpunkte unserer pädagogischen Arbeit</a:t>
            </a:r>
          </a:p>
        </p:txBody>
      </p:sp>
      <p:graphicFrame>
        <p:nvGraphicFramePr>
          <p:cNvPr id="3" name="Diagramm 2"/>
          <p:cNvGraphicFramePr/>
          <p:nvPr>
            <p:extLst>
              <p:ext uri="{D42A27DB-BD31-4B8C-83A1-F6EECF244321}">
                <p14:modId xmlns:p14="http://schemas.microsoft.com/office/powerpoint/2010/main" val="1926459006"/>
              </p:ext>
            </p:extLst>
          </p:nvPr>
        </p:nvGraphicFramePr>
        <p:xfrm>
          <a:off x="467544" y="1397000"/>
          <a:ext cx="8352928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725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652FC96-64B6-4AF9-82C3-FFA221CBAA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graphicEl>
                                              <a:dgm id="{8652FC96-64B6-4AF9-82C3-FFA221CBAA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644E2C9-7DAF-41E2-B61C-BE523E12A5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graphicEl>
                                              <a:dgm id="{8644E2C9-7DAF-41E2-B61C-BE523E12A5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6CADE7D-C576-4857-85FA-4E415475DD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graphicEl>
                                              <a:dgm id="{F6CADE7D-C576-4857-85FA-4E415475DD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75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7BE3D36-71D3-4218-B6E4-3BBDFA6529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graphicEl>
                                              <a:dgm id="{A7BE3D36-71D3-4218-B6E4-3BBDFA6529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00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A61A483-C892-40A6-8B97-292A8F8EBA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graphicEl>
                                              <a:dgm id="{AA61A483-C892-40A6-8B97-292A8F8EBA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250"/>
                            </p:stCondLst>
                            <p:childTnLst>
                              <p:par>
                                <p:cTn id="25" presetID="6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86D53F3-A8AB-480D-8A0A-ADCBEEF6EE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graphicEl>
                                              <a:dgm id="{F86D53F3-A8AB-480D-8A0A-ADCBEEF6EE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500"/>
                            </p:stCondLst>
                            <p:childTnLst>
                              <p:par>
                                <p:cTn id="29" presetID="6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73ED403-D872-4852-B6CA-D0E51A3C86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graphicEl>
                                              <a:dgm id="{573ED403-D872-4852-B6CA-D0E51A3C86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750"/>
                            </p:stCondLst>
                            <p:childTnLst>
                              <p:par>
                                <p:cTn id="33" presetID="6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9DA90A3-1F01-46CD-A0EB-9ADCDEAF3C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">
                                            <p:graphicEl>
                                              <a:dgm id="{59DA90A3-1F01-46CD-A0EB-9ADCDEAF3C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8000"/>
                            </p:stCondLst>
                            <p:childTnLst>
                              <p:par>
                                <p:cTn id="37" presetID="6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D6FCA3F-8A94-41EF-A6B1-41F2B14927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3">
                                            <p:graphicEl>
                                              <a:dgm id="{FD6FCA3F-8A94-41EF-A6B1-41F2B14927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250"/>
                            </p:stCondLst>
                            <p:childTnLst>
                              <p:par>
                                <p:cTn id="41" presetID="6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B4A045B-EC7F-417A-BA0E-F0A88D4CFE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3">
                                            <p:graphicEl>
                                              <a:dgm id="{1B4A045B-EC7F-417A-BA0E-F0A88D4CFE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2500"/>
                            </p:stCondLst>
                            <p:childTnLst>
                              <p:par>
                                <p:cTn id="45" presetID="6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CD50175-B596-41CD-93B0-E191C55539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graphicEl>
                                              <a:dgm id="{BCD50175-B596-41CD-93B0-E191C55539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15745" y="332656"/>
            <a:ext cx="6512511" cy="1080120"/>
          </a:xfrm>
        </p:spPr>
        <p:txBody>
          <a:bodyPr/>
          <a:lstStyle/>
          <a:p>
            <a:pPr marL="0" indent="0" algn="ctr">
              <a:buNone/>
            </a:pPr>
            <a:r>
              <a:rPr lang="de-DE" sz="3200" dirty="0">
                <a:solidFill>
                  <a:schemeClr val="accent1">
                    <a:lumMod val="7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Arial Rounded MT Bold" panose="020F0704030504030204" pitchFamily="34" charset="0"/>
              </a:rPr>
              <a:t>Das</a:t>
            </a:r>
            <a:r>
              <a:rPr lang="de-DE" sz="3200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de-DE" sz="3200" dirty="0">
                <a:solidFill>
                  <a:schemeClr val="accent1">
                    <a:lumMod val="7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Arial Rounded MT Bold" panose="020F0704030504030204" pitchFamily="34" charset="0"/>
              </a:rPr>
              <a:t>kann man bei uns mit der Familie erleben</a:t>
            </a:r>
          </a:p>
        </p:txBody>
      </p:sp>
      <p:sp>
        <p:nvSpPr>
          <p:cNvPr id="14" name="Wolke 13"/>
          <p:cNvSpPr/>
          <p:nvPr/>
        </p:nvSpPr>
        <p:spPr>
          <a:xfrm rot="485536">
            <a:off x="6767736" y="3264572"/>
            <a:ext cx="2376264" cy="1336516"/>
          </a:xfrm>
          <a:prstGeom prst="cloud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rial Rounded MT Bold" panose="020F0704030504030204" pitchFamily="34" charset="0"/>
              </a:rPr>
              <a:t>Hospitation</a:t>
            </a:r>
            <a:endParaRPr lang="de-DE" dirty="0"/>
          </a:p>
        </p:txBody>
      </p:sp>
      <p:sp>
        <p:nvSpPr>
          <p:cNvPr id="20" name="Wolke 19"/>
          <p:cNvSpPr/>
          <p:nvPr/>
        </p:nvSpPr>
        <p:spPr>
          <a:xfrm rot="20853802">
            <a:off x="448136" y="1351367"/>
            <a:ext cx="2016224" cy="1376888"/>
          </a:xfrm>
          <a:prstGeom prst="cloud">
            <a:avLst/>
          </a:prstGeom>
          <a:gradFill flip="none" rotWithShape="1">
            <a:gsLst>
              <a:gs pos="0">
                <a:srgbClr val="CCCC00">
                  <a:shade val="30000"/>
                  <a:satMod val="115000"/>
                </a:srgbClr>
              </a:gs>
              <a:gs pos="50000">
                <a:srgbClr val="CCCC00">
                  <a:shade val="67500"/>
                  <a:satMod val="115000"/>
                </a:srgbClr>
              </a:gs>
              <a:gs pos="100000">
                <a:srgbClr val="CCCC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gemeinsames Laternen basteln mit Umzug</a:t>
            </a:r>
          </a:p>
        </p:txBody>
      </p:sp>
      <p:sp>
        <p:nvSpPr>
          <p:cNvPr id="21" name="Wolke 20"/>
          <p:cNvSpPr/>
          <p:nvPr/>
        </p:nvSpPr>
        <p:spPr>
          <a:xfrm rot="21330315">
            <a:off x="6489184" y="1531712"/>
            <a:ext cx="1944216" cy="1224136"/>
          </a:xfrm>
          <a:prstGeom prst="cloud">
            <a:avLst/>
          </a:prstGeom>
          <a:gradFill flip="none" rotWithShape="1">
            <a:gsLst>
              <a:gs pos="0">
                <a:srgbClr val="1FEDF7">
                  <a:shade val="30000"/>
                  <a:satMod val="115000"/>
                </a:srgbClr>
              </a:gs>
              <a:gs pos="50000">
                <a:srgbClr val="1FEDF7">
                  <a:shade val="67500"/>
                  <a:satMod val="115000"/>
                </a:srgbClr>
              </a:gs>
              <a:gs pos="100000">
                <a:srgbClr val="1FEDF7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rial Rounded MT Bold" panose="020F0704030504030204" pitchFamily="34" charset="0"/>
              </a:rPr>
              <a:t>Fasching</a:t>
            </a:r>
            <a:endParaRPr lang="de-DE" dirty="0"/>
          </a:p>
        </p:txBody>
      </p:sp>
      <p:sp>
        <p:nvSpPr>
          <p:cNvPr id="22" name="Wolke 21"/>
          <p:cNvSpPr/>
          <p:nvPr/>
        </p:nvSpPr>
        <p:spPr>
          <a:xfrm rot="21296007">
            <a:off x="239692" y="5142426"/>
            <a:ext cx="2541944" cy="1273162"/>
          </a:xfrm>
          <a:prstGeom prst="cloud">
            <a:avLst/>
          </a:prstGeom>
          <a:gradFill flip="none" rotWithShape="1">
            <a:gsLst>
              <a:gs pos="0">
                <a:srgbClr val="FF6600">
                  <a:shade val="30000"/>
                  <a:satMod val="115000"/>
                </a:srgbClr>
              </a:gs>
              <a:gs pos="50000">
                <a:srgbClr val="FF6600">
                  <a:shade val="67500"/>
                  <a:satMod val="115000"/>
                </a:srgbClr>
              </a:gs>
              <a:gs pos="100000">
                <a:srgbClr val="FF66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Abschied der „</a:t>
            </a:r>
            <a:r>
              <a:rPr lang="de-DE" sz="1200" dirty="0" err="1"/>
              <a:t>Grpßen</a:t>
            </a:r>
            <a:r>
              <a:rPr lang="de-DE" sz="1200" dirty="0"/>
              <a:t>“</a:t>
            </a:r>
          </a:p>
        </p:txBody>
      </p:sp>
      <p:sp>
        <p:nvSpPr>
          <p:cNvPr id="23" name="Wolke 22"/>
          <p:cNvSpPr/>
          <p:nvPr/>
        </p:nvSpPr>
        <p:spPr>
          <a:xfrm rot="713116">
            <a:off x="179512" y="3199728"/>
            <a:ext cx="3248376" cy="1466204"/>
          </a:xfrm>
          <a:prstGeom prst="cloud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latin typeface="Arial Rounded MT Bold" panose="020F0704030504030204" pitchFamily="34" charset="0"/>
              </a:rPr>
              <a:t>Entwicklungs- und Beratungsgespräche</a:t>
            </a:r>
            <a:endParaRPr lang="de-DE" sz="1400" dirty="0"/>
          </a:p>
        </p:txBody>
      </p:sp>
      <p:sp>
        <p:nvSpPr>
          <p:cNvPr id="24" name="Wolke 23"/>
          <p:cNvSpPr/>
          <p:nvPr/>
        </p:nvSpPr>
        <p:spPr>
          <a:xfrm>
            <a:off x="3189854" y="1457412"/>
            <a:ext cx="2476260" cy="1471796"/>
          </a:xfrm>
          <a:prstGeom prst="cloud">
            <a:avLst/>
          </a:prstGeom>
          <a:gradFill flip="none" rotWithShape="1">
            <a:gsLst>
              <a:gs pos="0">
                <a:srgbClr val="FF9999">
                  <a:shade val="30000"/>
                  <a:satMod val="115000"/>
                </a:srgbClr>
              </a:gs>
              <a:gs pos="50000">
                <a:srgbClr val="FF9999">
                  <a:shade val="67500"/>
                  <a:satMod val="115000"/>
                </a:srgbClr>
              </a:gs>
              <a:gs pos="100000">
                <a:srgbClr val="FF9999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rial Rounded MT Bold" panose="020F0704030504030204" pitchFamily="34" charset="0"/>
              </a:rPr>
              <a:t>Sommerfest</a:t>
            </a:r>
            <a:endParaRPr lang="de-DE" dirty="0"/>
          </a:p>
        </p:txBody>
      </p:sp>
      <p:sp>
        <p:nvSpPr>
          <p:cNvPr id="25" name="Wolke 24"/>
          <p:cNvSpPr/>
          <p:nvPr/>
        </p:nvSpPr>
        <p:spPr>
          <a:xfrm rot="275569">
            <a:off x="2879812" y="5043910"/>
            <a:ext cx="3096344" cy="1296144"/>
          </a:xfrm>
          <a:prstGeom prst="cloud">
            <a:avLst/>
          </a:prstGeom>
          <a:gradFill flip="none" rotWithShape="1">
            <a:gsLst>
              <a:gs pos="0">
                <a:schemeClr val="bg2">
                  <a:lumMod val="75000"/>
                  <a:shade val="30000"/>
                  <a:satMod val="115000"/>
                </a:schemeClr>
              </a:gs>
              <a:gs pos="50000">
                <a:schemeClr val="bg2">
                  <a:lumMod val="75000"/>
                  <a:shade val="67500"/>
                  <a:satMod val="115000"/>
                </a:schemeClr>
              </a:gs>
              <a:gs pos="100000">
                <a:schemeClr val="bg2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rial Rounded MT Bold" panose="020F0704030504030204" pitchFamily="34" charset="0"/>
              </a:rPr>
              <a:t>Oster-Kaffee</a:t>
            </a:r>
            <a:endParaRPr lang="de-DE" dirty="0"/>
          </a:p>
        </p:txBody>
      </p:sp>
      <p:sp>
        <p:nvSpPr>
          <p:cNvPr id="26" name="Wolke 25"/>
          <p:cNvSpPr/>
          <p:nvPr/>
        </p:nvSpPr>
        <p:spPr>
          <a:xfrm>
            <a:off x="3895940" y="3303108"/>
            <a:ext cx="2448272" cy="1395992"/>
          </a:xfrm>
          <a:prstGeom prst="cloud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latin typeface="Arial Rounded MT Bold" panose="020F0704030504030204" pitchFamily="34" charset="0"/>
              </a:rPr>
              <a:t>Weihnachtsfeier</a:t>
            </a:r>
            <a:endParaRPr lang="de-DE" sz="1400" dirty="0"/>
          </a:p>
        </p:txBody>
      </p:sp>
      <p:sp>
        <p:nvSpPr>
          <p:cNvPr id="27" name="Wolke 26"/>
          <p:cNvSpPr/>
          <p:nvPr/>
        </p:nvSpPr>
        <p:spPr>
          <a:xfrm rot="21204627">
            <a:off x="6444207" y="4892335"/>
            <a:ext cx="2448272" cy="1395992"/>
          </a:xfrm>
          <a:prstGeom prst="cloud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400" dirty="0">
                <a:latin typeface="Arial Rounded MT Bold" panose="020F0704030504030204" pitchFamily="34" charset="0"/>
              </a:rPr>
              <a:t>Und noch vieles mehr…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1937869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9732" y="332656"/>
            <a:ext cx="4824536" cy="720080"/>
          </a:xfrm>
        </p:spPr>
        <p:txBody>
          <a:bodyPr/>
          <a:lstStyle/>
          <a:p>
            <a:pPr marL="0" indent="0" algn="ctr">
              <a:buNone/>
            </a:pPr>
            <a:r>
              <a:rPr lang="de-DE" sz="3200" dirty="0">
                <a:solidFill>
                  <a:schemeClr val="accent1">
                    <a:lumMod val="7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Arial Rounded MT Bold" panose="020F0704030504030204" pitchFamily="34" charset="0"/>
              </a:rPr>
              <a:t>Was uns wichtig ist</a:t>
            </a:r>
          </a:p>
        </p:txBody>
      </p:sp>
      <p:sp>
        <p:nvSpPr>
          <p:cNvPr id="7" name="Ovale Legende 6"/>
          <p:cNvSpPr/>
          <p:nvPr/>
        </p:nvSpPr>
        <p:spPr>
          <a:xfrm>
            <a:off x="5652122" y="1298148"/>
            <a:ext cx="2952328" cy="1296144"/>
          </a:xfrm>
          <a:prstGeom prst="wedgeEllipseCallou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6200000" scaled="1"/>
            <a:tileRect/>
          </a:gra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latin typeface="Arial Rounded MT Bold" panose="020F0704030504030204" pitchFamily="34" charset="0"/>
              </a:rPr>
              <a:t>„Eine vertrauensvolle und enge Zusammenarbeit mit den Eltern, gute Beziehung zu den Kindern.“</a:t>
            </a:r>
          </a:p>
          <a:p>
            <a:pPr algn="ctr"/>
            <a:r>
              <a:rPr lang="de-DE" sz="1100" dirty="0">
                <a:latin typeface="Arial Rounded MT Bold" panose="020F0704030504030204" pitchFamily="34" charset="0"/>
              </a:rPr>
              <a:t> (Lisa Haftmann)</a:t>
            </a:r>
          </a:p>
        </p:txBody>
      </p:sp>
      <p:sp>
        <p:nvSpPr>
          <p:cNvPr id="9" name="Ovale Legende 8"/>
          <p:cNvSpPr/>
          <p:nvPr/>
        </p:nvSpPr>
        <p:spPr>
          <a:xfrm rot="20896626">
            <a:off x="89256" y="1215760"/>
            <a:ext cx="2664296" cy="1152128"/>
          </a:xfrm>
          <a:prstGeom prst="wedgeEllipseCallout">
            <a:avLst/>
          </a:prstGeom>
          <a:gradFill flip="none" rotWithShape="1">
            <a:gsLst>
              <a:gs pos="0">
                <a:srgbClr val="EA2CDC">
                  <a:shade val="30000"/>
                  <a:satMod val="115000"/>
                </a:srgbClr>
              </a:gs>
              <a:gs pos="50000">
                <a:srgbClr val="EA2CDC">
                  <a:shade val="67500"/>
                  <a:satMod val="115000"/>
                </a:srgbClr>
              </a:gs>
              <a:gs pos="100000">
                <a:srgbClr val="EA2CDC">
                  <a:shade val="100000"/>
                  <a:satMod val="115000"/>
                </a:srgbClr>
              </a:gs>
            </a:gsLst>
            <a:lin ang="16200000" scaled="1"/>
            <a:tileRect/>
          </a:gra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latin typeface="Arial Rounded MT Bold" panose="020F0704030504030204" pitchFamily="34" charset="0"/>
              </a:rPr>
              <a:t>„Gruppenübergreifende pädagogische Angebote zu gestalten.“</a:t>
            </a:r>
          </a:p>
          <a:p>
            <a:pPr algn="ctr"/>
            <a:r>
              <a:rPr lang="de-DE" sz="1100" dirty="0">
                <a:latin typeface="Arial Rounded MT Bold" panose="020F0704030504030204" pitchFamily="34" charset="0"/>
              </a:rPr>
              <a:t>(Betti Müller-Franka)</a:t>
            </a:r>
          </a:p>
        </p:txBody>
      </p:sp>
      <p:sp>
        <p:nvSpPr>
          <p:cNvPr id="10" name="Ovale Legende 9"/>
          <p:cNvSpPr/>
          <p:nvPr/>
        </p:nvSpPr>
        <p:spPr>
          <a:xfrm rot="21374894">
            <a:off x="2665019" y="1812145"/>
            <a:ext cx="2808312" cy="1080120"/>
          </a:xfrm>
          <a:prstGeom prst="wedgeEllipseCallout">
            <a:avLst/>
          </a:prstGeom>
          <a:gradFill flip="none" rotWithShape="1">
            <a:gsLst>
              <a:gs pos="0">
                <a:srgbClr val="FA6B1C">
                  <a:shade val="30000"/>
                  <a:satMod val="115000"/>
                </a:srgbClr>
              </a:gs>
              <a:gs pos="50000">
                <a:srgbClr val="FA6B1C">
                  <a:shade val="67500"/>
                  <a:satMod val="115000"/>
                </a:srgbClr>
              </a:gs>
              <a:gs pos="100000">
                <a:srgbClr val="FA6B1C">
                  <a:shade val="100000"/>
                  <a:satMod val="115000"/>
                </a:srgbClr>
              </a:gs>
            </a:gsLst>
            <a:lin ang="16200000" scaled="1"/>
            <a:tileRect/>
          </a:gra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latin typeface="Arial Rounded MT Bold" panose="020F0704030504030204" pitchFamily="34" charset="0"/>
              </a:rPr>
              <a:t>„Die Kreativität und Fantasie der Kinder unterstützen und fördern.“</a:t>
            </a:r>
          </a:p>
          <a:p>
            <a:pPr algn="ctr"/>
            <a:r>
              <a:rPr lang="de-DE" sz="1100" dirty="0">
                <a:latin typeface="Arial Rounded MT Bold" panose="020F0704030504030204" pitchFamily="34" charset="0"/>
              </a:rPr>
              <a:t>(Maria </a:t>
            </a:r>
            <a:r>
              <a:rPr lang="de-DE" sz="1100" dirty="0" err="1">
                <a:latin typeface="Arial Rounded MT Bold" panose="020F0704030504030204" pitchFamily="34" charset="0"/>
              </a:rPr>
              <a:t>Dettenhamer</a:t>
            </a:r>
            <a:r>
              <a:rPr lang="de-DE" sz="1100" dirty="0">
                <a:latin typeface="Arial Rounded MT Bold" panose="020F0704030504030204" pitchFamily="34" charset="0"/>
              </a:rPr>
              <a:t>)</a:t>
            </a:r>
          </a:p>
        </p:txBody>
      </p:sp>
      <p:sp>
        <p:nvSpPr>
          <p:cNvPr id="11" name="Ovale Legende 10"/>
          <p:cNvSpPr/>
          <p:nvPr/>
        </p:nvSpPr>
        <p:spPr>
          <a:xfrm rot="21130106">
            <a:off x="1582671" y="5336492"/>
            <a:ext cx="2520280" cy="1008112"/>
          </a:xfrm>
          <a:prstGeom prst="wedgeEllipseCallout">
            <a:avLst/>
          </a:prstGeom>
          <a:gradFill flip="none" rotWithShape="1">
            <a:gsLst>
              <a:gs pos="0">
                <a:schemeClr val="accent3">
                  <a:lumMod val="50000"/>
                  <a:shade val="30000"/>
                  <a:satMod val="115000"/>
                </a:schemeClr>
              </a:gs>
              <a:gs pos="50000">
                <a:schemeClr val="accent3">
                  <a:lumMod val="50000"/>
                  <a:shade val="67500"/>
                  <a:satMod val="115000"/>
                </a:schemeClr>
              </a:gs>
              <a:gs pos="100000">
                <a:schemeClr val="accent3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latin typeface="Arial Rounded MT Bold" panose="020F0704030504030204" pitchFamily="34" charset="0"/>
              </a:rPr>
              <a:t>„Teil eines starken Teams zu sein.“</a:t>
            </a:r>
          </a:p>
          <a:p>
            <a:pPr algn="ctr"/>
            <a:r>
              <a:rPr lang="de-DE" sz="1100" dirty="0">
                <a:latin typeface="Arial Rounded MT Bold" panose="020F0704030504030204" pitchFamily="34" charset="0"/>
              </a:rPr>
              <a:t>(Alexandra </a:t>
            </a:r>
            <a:r>
              <a:rPr lang="de-DE" sz="1100" dirty="0" err="1">
                <a:latin typeface="Arial Rounded MT Bold" panose="020F0704030504030204" pitchFamily="34" charset="0"/>
              </a:rPr>
              <a:t>Stöckner</a:t>
            </a:r>
            <a:r>
              <a:rPr lang="de-DE" sz="1100" dirty="0">
                <a:latin typeface="Arial Rounded MT Bold" panose="020F0704030504030204" pitchFamily="34" charset="0"/>
              </a:rPr>
              <a:t>)</a:t>
            </a:r>
          </a:p>
        </p:txBody>
      </p:sp>
      <p:sp>
        <p:nvSpPr>
          <p:cNvPr id="12" name="Ovale Legende 11"/>
          <p:cNvSpPr/>
          <p:nvPr/>
        </p:nvSpPr>
        <p:spPr>
          <a:xfrm rot="852108">
            <a:off x="6312997" y="3166062"/>
            <a:ext cx="2698793" cy="1413980"/>
          </a:xfrm>
          <a:prstGeom prst="wedgeEllipseCallou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latin typeface="Arial Rounded MT Bold" panose="020F0704030504030204" pitchFamily="34" charset="0"/>
              </a:rPr>
              <a:t>Liebevoller und wertschätzender Umgang mit den Kindern und deren Familien.“ </a:t>
            </a:r>
          </a:p>
          <a:p>
            <a:pPr algn="ctr"/>
            <a:r>
              <a:rPr lang="de-DE" sz="1100" dirty="0">
                <a:latin typeface="Arial Rounded MT Bold" panose="020F0704030504030204" pitchFamily="34" charset="0"/>
              </a:rPr>
              <a:t>(Tino Hopfe</a:t>
            </a:r>
            <a:r>
              <a:rPr lang="de-DE" sz="1000" dirty="0">
                <a:latin typeface="Arial Rounded MT Bold" panose="020F0704030504030204" pitchFamily="34" charset="0"/>
              </a:rPr>
              <a:t>)</a:t>
            </a:r>
          </a:p>
        </p:txBody>
      </p:sp>
      <p:sp>
        <p:nvSpPr>
          <p:cNvPr id="13" name="Ovale Legende 12"/>
          <p:cNvSpPr/>
          <p:nvPr/>
        </p:nvSpPr>
        <p:spPr>
          <a:xfrm>
            <a:off x="2981483" y="3508411"/>
            <a:ext cx="2952328" cy="1296144"/>
          </a:xfrm>
          <a:prstGeom prst="wedgeEllipseCallout">
            <a:avLst/>
          </a:prstGeom>
          <a:gradFill flip="none" rotWithShape="1">
            <a:gsLst>
              <a:gs pos="0">
                <a:srgbClr val="CCCC00">
                  <a:shade val="30000"/>
                  <a:satMod val="115000"/>
                </a:srgbClr>
              </a:gs>
              <a:gs pos="50000">
                <a:srgbClr val="CCCC00">
                  <a:shade val="67500"/>
                  <a:satMod val="115000"/>
                </a:srgbClr>
              </a:gs>
              <a:gs pos="100000">
                <a:srgbClr val="CCCC00">
                  <a:shade val="100000"/>
                  <a:satMod val="115000"/>
                </a:srgbClr>
              </a:gs>
            </a:gsLst>
            <a:lin ang="16200000" scaled="1"/>
            <a:tileRect/>
          </a:gra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latin typeface="Arial Rounded MT Bold" panose="020F0704030504030204" pitchFamily="34" charset="0"/>
              </a:rPr>
              <a:t>„Jedes Kind in seinem Entwicklungsstand annehmen und bestmöglich fördern.“</a:t>
            </a:r>
          </a:p>
          <a:p>
            <a:pPr algn="ctr"/>
            <a:r>
              <a:rPr lang="de-DE" sz="1100" dirty="0">
                <a:latin typeface="Arial Rounded MT Bold" panose="020F0704030504030204" pitchFamily="34" charset="0"/>
              </a:rPr>
              <a:t> (Sabrina </a:t>
            </a:r>
            <a:r>
              <a:rPr lang="de-DE" sz="1100" dirty="0" err="1">
                <a:latin typeface="Arial Rounded MT Bold" panose="020F0704030504030204" pitchFamily="34" charset="0"/>
              </a:rPr>
              <a:t>Seidlitz</a:t>
            </a:r>
            <a:r>
              <a:rPr lang="de-DE" sz="1100" dirty="0">
                <a:latin typeface="Arial Rounded MT Bold" panose="020F0704030504030204" pitchFamily="34" charset="0"/>
              </a:rPr>
              <a:t>)</a:t>
            </a:r>
          </a:p>
        </p:txBody>
      </p:sp>
      <p:sp>
        <p:nvSpPr>
          <p:cNvPr id="14" name="Ovale Legende 13"/>
          <p:cNvSpPr/>
          <p:nvPr/>
        </p:nvSpPr>
        <p:spPr>
          <a:xfrm rot="21180436">
            <a:off x="4925765" y="5067685"/>
            <a:ext cx="3136100" cy="1271488"/>
          </a:xfrm>
          <a:prstGeom prst="wedgeEllipseCallout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lin ang="16200000" scaled="1"/>
            <a:tileRect/>
          </a:gra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latin typeface="Arial Rounded MT Bold" panose="020F0704030504030204" pitchFamily="34" charset="0"/>
              </a:rPr>
              <a:t>„Wertschätzender Umgang miteinander und Handeln zum Kindeswohl.“</a:t>
            </a:r>
          </a:p>
          <a:p>
            <a:pPr algn="ctr"/>
            <a:r>
              <a:rPr lang="de-DE" sz="1100" dirty="0">
                <a:latin typeface="Arial Rounded MT Bold" panose="020F0704030504030204" pitchFamily="34" charset="0"/>
              </a:rPr>
              <a:t>(Ute </a:t>
            </a:r>
            <a:r>
              <a:rPr lang="de-DE" sz="1100" dirty="0" err="1">
                <a:latin typeface="Arial Rounded MT Bold" panose="020F0704030504030204" pitchFamily="34" charset="0"/>
              </a:rPr>
              <a:t>Bäßler</a:t>
            </a:r>
            <a:r>
              <a:rPr lang="de-DE" sz="1100" dirty="0">
                <a:latin typeface="Arial Rounded MT Bold" panose="020F0704030504030204" pitchFamily="34" charset="0"/>
              </a:rPr>
              <a:t>)</a:t>
            </a:r>
          </a:p>
        </p:txBody>
      </p:sp>
      <p:sp>
        <p:nvSpPr>
          <p:cNvPr id="15" name="Ovale Legende 14"/>
          <p:cNvSpPr/>
          <p:nvPr/>
        </p:nvSpPr>
        <p:spPr>
          <a:xfrm rot="20896626">
            <a:off x="89257" y="3874295"/>
            <a:ext cx="2664296" cy="1152128"/>
          </a:xfrm>
          <a:prstGeom prst="wedgeEllipseCallout">
            <a:avLst/>
          </a:prstGeom>
          <a:gradFill flip="none" rotWithShape="1">
            <a:gsLst>
              <a:gs pos="0">
                <a:schemeClr val="bg2">
                  <a:lumMod val="90000"/>
                  <a:shade val="30000"/>
                  <a:satMod val="115000"/>
                </a:schemeClr>
              </a:gs>
              <a:gs pos="50000">
                <a:schemeClr val="bg2">
                  <a:lumMod val="90000"/>
                  <a:shade val="67500"/>
                  <a:satMod val="115000"/>
                </a:schemeClr>
              </a:gs>
              <a:gs pos="100000">
                <a:schemeClr val="bg2">
                  <a:lumMod val="90000"/>
                  <a:shade val="100000"/>
                  <a:satMod val="115000"/>
                </a:schemeClr>
              </a:gs>
            </a:gsLst>
            <a:lin ang="16200000" scaled="1"/>
            <a:tileRect/>
          </a:gra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latin typeface="Arial Rounded MT Bold" panose="020F0704030504030204" pitchFamily="34" charset="0"/>
              </a:rPr>
              <a:t>„Feinfühlig auf die Signale der Kinder einzugehen.“</a:t>
            </a:r>
          </a:p>
          <a:p>
            <a:pPr algn="ctr"/>
            <a:r>
              <a:rPr lang="de-DE" sz="1100" dirty="0">
                <a:latin typeface="Arial Rounded MT Bold" panose="020F0704030504030204" pitchFamily="34" charset="0"/>
              </a:rPr>
              <a:t>(Sandra Riemer)</a:t>
            </a:r>
          </a:p>
        </p:txBody>
      </p:sp>
    </p:spTree>
    <p:extLst>
      <p:ext uri="{BB962C8B-B14F-4D97-AF65-F5344CB8AC3E}">
        <p14:creationId xmlns:p14="http://schemas.microsoft.com/office/powerpoint/2010/main" val="2192903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5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5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500"/>
                            </p:stCondLst>
                            <p:childTnLst>
                              <p:par>
                                <p:cTn id="2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500"/>
                            </p:stCondLst>
                            <p:childTnLst>
                              <p:par>
                                <p:cTn id="3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500"/>
                            </p:stCondLst>
                            <p:childTnLst>
                              <p:par>
                                <p:cTn id="4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8500"/>
                            </p:stCondLst>
                            <p:childTnLst>
                              <p:par>
                                <p:cTn id="4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1500"/>
                            </p:stCondLst>
                            <p:childTnLst>
                              <p:par>
                                <p:cTn id="5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920879" cy="5760640"/>
          </a:xfrm>
        </p:spPr>
        <p:txBody>
          <a:bodyPr/>
          <a:lstStyle/>
          <a:p>
            <a:pPr marL="0" indent="0" algn="l">
              <a:buNone/>
            </a:pPr>
            <a:r>
              <a:rPr lang="de-DE" sz="3200" dirty="0">
                <a:solidFill>
                  <a:schemeClr val="accent1">
                    <a:lumMod val="7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Arial Rounded MT Bold" panose="020F0704030504030204" pitchFamily="34" charset="0"/>
              </a:rPr>
              <a:t>Vielen Dank, dass Sie sich die Zeit genommen haben um unsere Einrichtung kennenzulernen.</a:t>
            </a:r>
            <a:br>
              <a:rPr lang="de-DE" sz="3200" dirty="0">
                <a:solidFill>
                  <a:schemeClr val="accent1">
                    <a:lumMod val="7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Arial Rounded MT Bold" panose="020F0704030504030204" pitchFamily="34" charset="0"/>
              </a:rPr>
            </a:br>
            <a:br>
              <a:rPr lang="de-DE" sz="3200" dirty="0">
                <a:solidFill>
                  <a:schemeClr val="accent1">
                    <a:lumMod val="7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Arial Rounded MT Bold" panose="020F0704030504030204" pitchFamily="34" charset="0"/>
              </a:rPr>
            </a:br>
            <a:r>
              <a:rPr lang="de-DE" sz="1600" b="0" dirty="0">
                <a:solidFill>
                  <a:schemeClr val="accent1">
                    <a:lumMod val="7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Arial Rounded MT Bold" panose="020F0704030504030204" pitchFamily="34" charset="0"/>
              </a:rPr>
              <a:t>Wenn Sie noch Fragen haben, können Sie uns eine E-Mail schreiben an: </a:t>
            </a:r>
            <a:br>
              <a:rPr lang="de-DE" sz="1600" b="0" dirty="0">
                <a:solidFill>
                  <a:schemeClr val="accent1">
                    <a:lumMod val="7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Arial Rounded MT Bold" panose="020F0704030504030204" pitchFamily="34" charset="0"/>
              </a:rPr>
            </a:br>
            <a:r>
              <a:rPr lang="de-DE" sz="1600" b="0" u="sng" dirty="0">
                <a:solidFill>
                  <a:schemeClr val="accent4">
                    <a:lumMod val="75000"/>
                  </a:schemeClr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haftmann@planegg.de</a:t>
            </a:r>
            <a:r>
              <a:rPr lang="de-DE" sz="1600" b="0" u="sng" dirty="0">
                <a:solidFill>
                  <a:schemeClr val="accent4">
                    <a:lumMod val="75000"/>
                  </a:schemeClr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</a:rPr>
              <a:t> </a:t>
            </a:r>
            <a:r>
              <a:rPr lang="de-DE" sz="1600" b="0" dirty="0">
                <a:solidFill>
                  <a:schemeClr val="accent1">
                    <a:lumMod val="7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Arial Rounded MT Bold" panose="020F0704030504030204" pitchFamily="34" charset="0"/>
              </a:rPr>
              <a:t>/ </a:t>
            </a:r>
            <a:r>
              <a:rPr lang="de-DE" sz="1600" b="0" dirty="0">
                <a:solidFill>
                  <a:schemeClr val="accent4">
                    <a:lumMod val="7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Arial Rounded MT Bold" panose="020F07040305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kinderkrippe@planegg.de</a:t>
            </a:r>
            <a:r>
              <a:rPr lang="de-DE" sz="1600" b="0" dirty="0">
                <a:solidFill>
                  <a:schemeClr val="accent4">
                    <a:lumMod val="7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Arial Rounded MT Bold" panose="020F0704030504030204" pitchFamily="34" charset="0"/>
              </a:rPr>
              <a:t> </a:t>
            </a:r>
            <a:r>
              <a:rPr lang="de-DE" sz="1600" b="0" dirty="0">
                <a:solidFill>
                  <a:schemeClr val="accent1">
                    <a:lumMod val="7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Arial Rounded MT Bold" panose="020F0704030504030204" pitchFamily="34" charset="0"/>
              </a:rPr>
              <a:t>oder uns zu den regulären Öffnungszeiten telefonisch kontaktieren 089 - 89 08 333 30.</a:t>
            </a:r>
            <a:br>
              <a:rPr lang="de-DE" sz="1600" b="0" dirty="0">
                <a:solidFill>
                  <a:schemeClr val="accent1">
                    <a:lumMod val="7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Arial Rounded MT Bold" panose="020F0704030504030204" pitchFamily="34" charset="0"/>
              </a:rPr>
            </a:br>
            <a:br>
              <a:rPr lang="de-DE" sz="1600" b="0" dirty="0">
                <a:solidFill>
                  <a:schemeClr val="accent1">
                    <a:lumMod val="7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Arial Rounded MT Bold" panose="020F0704030504030204" pitchFamily="34" charset="0"/>
              </a:rPr>
            </a:br>
            <a:r>
              <a:rPr lang="de-DE" sz="1600" b="0" dirty="0">
                <a:solidFill>
                  <a:schemeClr val="accent1">
                    <a:lumMod val="7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Arial Rounded MT Bold" panose="020F0704030504030204" pitchFamily="34" charset="0"/>
              </a:rPr>
              <a:t>Sie können Ihr Kind in unserer Einrichtung online anmelden, </a:t>
            </a:r>
            <a:r>
              <a:rPr lang="de-DE" sz="1600" b="0" dirty="0">
                <a:solidFill>
                  <a:schemeClr val="accent4">
                    <a:lumMod val="7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Arial Rounded MT Bold" panose="020F07040305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https://www.planegg.de/Familie-und-Soziales.n6.html</a:t>
            </a:r>
            <a:r>
              <a:rPr lang="de-DE" sz="1600" b="0" dirty="0">
                <a:solidFill>
                  <a:schemeClr val="accent4">
                    <a:lumMod val="7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Arial Rounded MT Bold" panose="020F0704030504030204" pitchFamily="34" charset="0"/>
              </a:rPr>
              <a:t> </a:t>
            </a:r>
            <a:br>
              <a:rPr lang="de-DE" sz="1600" b="0" dirty="0">
                <a:solidFill>
                  <a:schemeClr val="accent4">
                    <a:lumMod val="7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Arial Rounded MT Bold" panose="020F0704030504030204" pitchFamily="34" charset="0"/>
              </a:rPr>
            </a:br>
            <a:br>
              <a:rPr lang="de-DE" sz="1600" b="0" dirty="0">
                <a:solidFill>
                  <a:schemeClr val="accent4">
                    <a:lumMod val="7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Arial Rounded MT Bold" panose="020F0704030504030204" pitchFamily="34" charset="0"/>
              </a:rPr>
            </a:br>
            <a:br>
              <a:rPr lang="de-DE" sz="1600" b="0" dirty="0">
                <a:solidFill>
                  <a:schemeClr val="accent1">
                    <a:lumMod val="7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Arial Rounded MT Bold" panose="020F0704030504030204" pitchFamily="34" charset="0"/>
              </a:rPr>
            </a:br>
            <a:r>
              <a:rPr lang="de-DE" sz="1400" b="0" dirty="0">
                <a:solidFill>
                  <a:schemeClr val="accent1">
                    <a:lumMod val="7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Arial Rounded MT Bold" panose="020F0704030504030204" pitchFamily="34" charset="0"/>
              </a:rPr>
              <a:t>Unsere Adresse:</a:t>
            </a:r>
            <a:br>
              <a:rPr lang="de-DE" sz="1400" b="0" dirty="0">
                <a:solidFill>
                  <a:schemeClr val="accent1">
                    <a:lumMod val="7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Arial Rounded MT Bold" panose="020F0704030504030204" pitchFamily="34" charset="0"/>
              </a:rPr>
            </a:br>
            <a:r>
              <a:rPr lang="de-DE" sz="1400" b="0" dirty="0">
                <a:solidFill>
                  <a:schemeClr val="accent1">
                    <a:lumMod val="7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Arial Rounded MT Bold" panose="020F0704030504030204" pitchFamily="34" charset="0"/>
              </a:rPr>
              <a:t>Kinderhaus Josefstift</a:t>
            </a:r>
            <a:br>
              <a:rPr lang="de-DE" sz="1400" b="0" dirty="0">
                <a:solidFill>
                  <a:schemeClr val="accent1">
                    <a:lumMod val="7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Arial Rounded MT Bold" panose="020F0704030504030204" pitchFamily="34" charset="0"/>
              </a:rPr>
            </a:br>
            <a:r>
              <a:rPr lang="de-DE" sz="1400" b="0" dirty="0">
                <a:solidFill>
                  <a:schemeClr val="accent1">
                    <a:lumMod val="7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Arial Rounded MT Bold" panose="020F0704030504030204" pitchFamily="34" charset="0"/>
              </a:rPr>
              <a:t>Kinderkrippe</a:t>
            </a:r>
            <a:br>
              <a:rPr lang="de-DE" sz="1400" b="0" dirty="0">
                <a:solidFill>
                  <a:schemeClr val="accent1">
                    <a:lumMod val="7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Arial Rounded MT Bold" panose="020F0704030504030204" pitchFamily="34" charset="0"/>
              </a:rPr>
            </a:br>
            <a:r>
              <a:rPr lang="de-DE" sz="1400" b="0" dirty="0">
                <a:solidFill>
                  <a:schemeClr val="accent1">
                    <a:lumMod val="7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Arial Rounded MT Bold" panose="020F0704030504030204" pitchFamily="34" charset="0"/>
              </a:rPr>
              <a:t>Pasinger Str. 20a</a:t>
            </a:r>
            <a:br>
              <a:rPr lang="de-DE" sz="1400" b="0" dirty="0">
                <a:solidFill>
                  <a:schemeClr val="accent1">
                    <a:lumMod val="7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Arial Rounded MT Bold" panose="020F0704030504030204" pitchFamily="34" charset="0"/>
              </a:rPr>
            </a:br>
            <a:r>
              <a:rPr lang="de-DE" sz="1400" b="0" dirty="0">
                <a:solidFill>
                  <a:schemeClr val="accent1">
                    <a:lumMod val="7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Arial Rounded MT Bold" panose="020F0704030504030204" pitchFamily="34" charset="0"/>
              </a:rPr>
              <a:t>82152 Planegg</a:t>
            </a:r>
            <a:br>
              <a:rPr lang="de-DE" sz="1400" b="0" dirty="0">
                <a:solidFill>
                  <a:schemeClr val="accent1">
                    <a:lumMod val="7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Arial Rounded MT Bold" panose="020F0704030504030204" pitchFamily="34" charset="0"/>
              </a:rPr>
            </a:br>
            <a:br>
              <a:rPr lang="de-DE" sz="1400" b="0" dirty="0">
                <a:solidFill>
                  <a:schemeClr val="accent1">
                    <a:lumMod val="7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Arial Rounded MT Bold" panose="020F0704030504030204" pitchFamily="34" charset="0"/>
              </a:rPr>
            </a:br>
            <a:r>
              <a:rPr lang="de-DE" sz="1400" b="0" dirty="0">
                <a:solidFill>
                  <a:schemeClr val="accent1">
                    <a:lumMod val="7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Arial Rounded MT Bold" panose="020F0704030504030204" pitchFamily="34" charset="0"/>
              </a:rPr>
              <a:t>E-Mail:</a:t>
            </a:r>
            <a:br>
              <a:rPr lang="de-DE" sz="1400" b="0" dirty="0">
                <a:solidFill>
                  <a:schemeClr val="accent1">
                    <a:lumMod val="7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Arial Rounded MT Bold" panose="020F0704030504030204" pitchFamily="34" charset="0"/>
              </a:rPr>
            </a:br>
            <a:r>
              <a:rPr lang="de-DE" sz="1400" b="0" dirty="0">
                <a:solidFill>
                  <a:schemeClr val="accent4">
                    <a:lumMod val="7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Arial Rounded MT Bold" panose="020F07040305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kinderkrippe@planegg.de </a:t>
            </a:r>
            <a:r>
              <a:rPr lang="de-DE" sz="1400" b="0" dirty="0">
                <a:solidFill>
                  <a:srgbClr val="002060"/>
                </a:solidFill>
                <a:effectLst>
                  <a:reflection blurRad="6350" endPos="0" dir="5400000" sy="-100000" algn="bl" rotWithShape="0"/>
                </a:effectLst>
                <a:latin typeface="Arial Rounded MT Bold" panose="020F07040305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de-DE" sz="1400" b="0" dirty="0">
                <a:solidFill>
                  <a:schemeClr val="accent4">
                    <a:lumMod val="7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Arial Rounded MT Bold" panose="020F0704030504030204" pitchFamily="34" charset="0"/>
              </a:rPr>
              <a:t> </a:t>
            </a:r>
            <a:r>
              <a:rPr lang="de-DE" sz="1400" b="0" u="sng" dirty="0">
                <a:solidFill>
                  <a:schemeClr val="accent4">
                    <a:lumMod val="75000"/>
                  </a:schemeClr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haftmann@planegg.de</a:t>
            </a:r>
            <a:br>
              <a:rPr lang="de-DE" sz="1600" b="0" dirty="0">
                <a:solidFill>
                  <a:schemeClr val="accent4">
                    <a:lumMod val="7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Arial Rounded MT Bold" panose="020F0704030504030204" pitchFamily="34" charset="0"/>
              </a:rPr>
            </a:br>
            <a:endParaRPr lang="de-DE" sz="1600" b="0" dirty="0">
              <a:solidFill>
                <a:schemeClr val="accent4">
                  <a:lumMod val="75000"/>
                </a:schemeClr>
              </a:solidFill>
              <a:effectLst>
                <a:reflection blurRad="6350" endPos="0" dir="5400000" sy="-100000" algn="bl" rotWithShape="0"/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686884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0</TotalTime>
  <Words>443</Words>
  <Application>Microsoft Office PowerPoint</Application>
  <PresentationFormat>Bildschirmpräsentation (4:3)</PresentationFormat>
  <Paragraphs>89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 Rounded MT Bold</vt:lpstr>
      <vt:lpstr>Calibri</vt:lpstr>
      <vt:lpstr>Georgia</vt:lpstr>
      <vt:lpstr>Trebuchet MS</vt:lpstr>
      <vt:lpstr>Slipstream</vt:lpstr>
      <vt:lpstr>Herzlich Willkommen in der Kinderkrippe  im Kinderhaus Josefstift</vt:lpstr>
      <vt:lpstr>Unser Team stellt sich vor</vt:lpstr>
      <vt:lpstr>Unser Tagesablauf</vt:lpstr>
      <vt:lpstr>Unser Tagesablauf</vt:lpstr>
      <vt:lpstr>Die Schwerpunkte unserer pädagogischen Arbeit</vt:lpstr>
      <vt:lpstr>Das kann man bei uns mit der Familie erleben</vt:lpstr>
      <vt:lpstr>Was uns wichtig ist</vt:lpstr>
      <vt:lpstr>Vielen Dank, dass Sie sich die Zeit genommen haben um unsere Einrichtung kennenzulernen.  Wenn Sie noch Fragen haben, können Sie uns eine E-Mail schreiben an:  haftmann@planegg.de / kinderkrippe@planegg.de oder uns zu den regulären Öffnungszeiten telefonisch kontaktieren 089 - 89 08 333 30.  Sie können Ihr Kind in unserer Einrichtung online anmelden, https://www.planegg.de/Familie-und-Soziales.n6.html    Unsere Adresse: Kinderhaus Josefstift Kinderkrippe Pasinger Str. 20a 82152 Planegg  E-Mail: kinderkrippe@planegg.de / haftmann@planegg.de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Herzlich Willkommen in der Kinderkrippe  im Kinderhaus Josefstift</dc:title>
  <dc:creator>Kugler-Buda, Eszter</dc:creator>
  <cp:lastModifiedBy>Seybold, Sabine</cp:lastModifiedBy>
  <cp:revision>59</cp:revision>
  <dcterms:created xsi:type="dcterms:W3CDTF">2021-01-30T07:10:14Z</dcterms:created>
  <dcterms:modified xsi:type="dcterms:W3CDTF">2023-06-29T11:05:02Z</dcterms:modified>
</cp:coreProperties>
</file>